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312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Comparison of USA and CSA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CSA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11.0</c:v>
                </c:pt>
                <c:pt idx="1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Slaves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CSA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</c:v>
                </c:pt>
                <c:pt idx="1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318696"/>
        <c:axId val="2139264936"/>
      </c:barChart>
      <c:catAx>
        <c:axId val="2107318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9264936"/>
        <c:crosses val="autoZero"/>
        <c:auto val="1"/>
        <c:lblAlgn val="ctr"/>
        <c:lblOffset val="100"/>
        <c:noMultiLvlLbl val="0"/>
      </c:catAx>
      <c:valAx>
        <c:axId val="2139264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Population</a:t>
                </a:r>
                <a:r>
                  <a:rPr lang="en-US" baseline="0" dirty="0" smtClean="0"/>
                  <a:t> in Millions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7318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Wealth Distribution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Wealth</c:v>
                </c:pt>
              </c:strCache>
            </c:strRef>
          </c:tx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North (banking, manufacturing, shipping, etc…)</c:v>
                </c:pt>
                <c:pt idx="1">
                  <c:v>South (Mostly tied up in land and slaves)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Gly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3048000"/>
            <a:ext cx="1123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9092-241D-4A74-BAEA-8DE7DBD6914D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4792663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DBFF-EBA4-4BD0-A359-5AC6FE620310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3EDA-6956-412E-A7BD-100DFC9A4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2C7C-DCAA-4222-98C1-A70BDFAA2CE1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D915-65D6-4B91-95C3-17F2E71D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88" y="2562225"/>
            <a:ext cx="4286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0B9F-0AD1-4663-8F12-F06B41D30BE7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B77B-DDFE-4B11-AB43-F36D0FB5A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10A9-6B5F-4A0E-9780-5B0117256E38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6C1B-4F4E-4959-BEC7-4BCB84CD6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yph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73413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7B9E-D3F6-4712-B0D0-F471399050F7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9624-ACBB-450F-AEBC-57A947A4EA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8E16-04B0-4BAE-8EA3-17344CA6EA04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EE7B-DCE9-4757-ABAE-CFBFF6C75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B9CA-AAE2-4141-8BCF-908DF37B4035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5DC0-DECD-41FA-BC16-A79C36818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524000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CBFA-CBAB-470B-92A2-43997B099C6A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3AA2-7469-4CFE-B94F-34C15938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DFC1-DC94-4F13-97B8-206872160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AE73-712B-41C0-890F-0C30EA5DBDBB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2119313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76E2-5386-45C8-B2AE-B78CF124DCF0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55FA-6FE3-4240-9531-3A47623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R-Gly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1038" y="2119313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EC27-11F5-4B5D-9BC7-F03C6A6A166C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EA19-24D1-4C47-9E17-95F9C8115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6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632747-FE20-47DD-936D-A902D5C24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9800"/>
            <a:ext cx="7770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675"/>
            <a:ext cx="237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959439-D18A-4CF2-99B3-16794F6EB973}" type="datetimeFigureOut">
              <a:rPr lang="en-US"/>
              <a:pPr>
                <a:defRPr/>
              </a:pPr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0" y="6289675"/>
            <a:ext cx="315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18" charset="0"/>
        </a:defRPr>
      </a:lvl9pPr>
    </p:titleStyle>
    <p:bodyStyle>
      <a:lvl1pPr marL="457200" indent="-457200" algn="l" rtl="0" fontAlgn="base">
        <a:spcBef>
          <a:spcPts val="2000"/>
        </a:spcBef>
        <a:spcAft>
          <a:spcPct val="0"/>
        </a:spcAft>
        <a:buClr>
          <a:srgbClr val="8E887C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600"/>
        </a:spcBef>
        <a:spcAft>
          <a:spcPct val="0"/>
        </a:spcAft>
        <a:buClr>
          <a:srgbClr val="47443E"/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ts val="600"/>
        </a:spcBef>
        <a:spcAft>
          <a:spcPct val="0"/>
        </a:spcAft>
        <a:buClr>
          <a:srgbClr val="8E887C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rtl="0" fontAlgn="base">
        <a:spcBef>
          <a:spcPts val="600"/>
        </a:spcBef>
        <a:spcAft>
          <a:spcPct val="0"/>
        </a:spcAft>
        <a:buClr>
          <a:srgbClr val="47443E"/>
        </a:buClr>
        <a:buFont typeface="Wingdings" pitchFamily="2" charset="2"/>
        <a:buChar char="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rtl="0" fontAlgn="base">
        <a:spcBef>
          <a:spcPts val="600"/>
        </a:spcBef>
        <a:spcAft>
          <a:spcPct val="0"/>
        </a:spcAft>
        <a:buClr>
          <a:srgbClr val="8E887C"/>
        </a:buClr>
        <a:buFont typeface="Wingdings" pitchFamily="2" charset="2"/>
        <a:buChar char="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Background Information on the Eve of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North vs. South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22530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Abraham Lincoln has extensive experience as a lawyer, limited experience in Congress and virtually no military experience.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Jefferson Davis had been a senator from Mississippi and Secretary of War; he also had military experience during the Mexican-American War.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GENERALS</a:t>
            </a:r>
            <a:endParaRPr lang="en-US" dirty="0"/>
          </a:p>
        </p:txBody>
      </p:sp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Most were West Point graduates.</a:t>
            </a:r>
          </a:p>
          <a:p>
            <a:r>
              <a:rPr lang="en-US" smtClean="0"/>
              <a:t>Few Union generals were effective in leading Union armies until Ulysses S. Grant’s rise in 1862-1864.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Perhaps the South’s greatest advantage.</a:t>
            </a:r>
          </a:p>
          <a:p>
            <a:r>
              <a:rPr lang="en-US" smtClean="0"/>
              <a:t>Brilliant, bold military leaders from Virginia Military Institute (VMI), West Point and other academies.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24578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43434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z="1800" smtClean="0"/>
              <a:t>Bring the South back into the Union ASAP.</a:t>
            </a:r>
          </a:p>
          <a:p>
            <a:r>
              <a:rPr lang="en-US" sz="1800" smtClean="0"/>
              <a:t>Never recognize the South’s independence or it’s “right” to leave the Union.</a:t>
            </a:r>
          </a:p>
          <a:p>
            <a:r>
              <a:rPr lang="en-US" sz="1800" smtClean="0"/>
              <a:t>Strangle the South with a naval blockade (Anaconda Plan).</a:t>
            </a:r>
          </a:p>
          <a:p>
            <a:r>
              <a:rPr lang="en-US" sz="1800" smtClean="0"/>
              <a:t>Defeat rebel armies, split South in two, and capture Richmond, VA.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43434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z="2000" smtClean="0"/>
              <a:t>Fight a defensive war until the Union no longer has the will to fight.</a:t>
            </a:r>
          </a:p>
          <a:p>
            <a:r>
              <a:rPr lang="en-US" sz="2000" smtClean="0"/>
              <a:t>Stress how secession is a parallel with the 13 colonies pulling out of the British empire in 1776.</a:t>
            </a:r>
          </a:p>
          <a:p>
            <a:r>
              <a:rPr lang="en-US" sz="2000" smtClean="0"/>
              <a:t>Capture Washington, D.C.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CAPITAL</a:t>
            </a:r>
            <a:endParaRPr lang="en-US" dirty="0"/>
          </a:p>
        </p:txBody>
      </p:sp>
      <p:sp>
        <p:nvSpPr>
          <p:cNvPr id="25602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Washington, D.C.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  <a:p>
            <a:r>
              <a:rPr lang="en-US" dirty="0" smtClean="0"/>
              <a:t>Montgomery, Alabama for a brief period</a:t>
            </a:r>
          </a:p>
          <a:p>
            <a:r>
              <a:rPr lang="en-US" dirty="0" smtClean="0"/>
              <a:t>Richmond, Virginia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05227"/>
            <a:ext cx="4808876" cy="34527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NAVAL POWER</a:t>
            </a:r>
            <a:endParaRPr lang="en-US" dirty="0"/>
          </a:p>
        </p:txBody>
      </p:sp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Large navy which grew even larger as the war progressed.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Virtually no navy at the start of the war.</a:t>
            </a:r>
          </a:p>
        </p:txBody>
      </p:sp>
      <p:pic>
        <p:nvPicPr>
          <p:cNvPr id="26629" name="Picture 5" descr="Navy_Ships_Fl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3962400"/>
            <a:ext cx="7038975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 FOR FIGHTING</a:t>
            </a:r>
            <a:endParaRPr lang="en-US" dirty="0"/>
          </a:p>
        </p:txBody>
      </p:sp>
      <p:sp>
        <p:nvSpPr>
          <p:cNvPr id="27650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r>
              <a:rPr lang="en-US" dirty="0" smtClean="0"/>
              <a:t>To preserve the Union – at first.</a:t>
            </a:r>
          </a:p>
          <a:p>
            <a:r>
              <a:rPr lang="en-US" dirty="0" smtClean="0"/>
              <a:t>Later, </a:t>
            </a:r>
            <a:r>
              <a:rPr lang="en-US" dirty="0" smtClean="0"/>
              <a:t>the emancipation of the slaves became a cause.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To gain independence.</a:t>
            </a:r>
          </a:p>
          <a:p>
            <a:r>
              <a:rPr lang="en-US" smtClean="0"/>
              <a:t>To save the “Southern Way of Life” – which included slavery.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NAMES FOR TROOPS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NORTH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Federals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Yanks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Billy Yanks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Yankees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SOUTH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Rebels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/>
              <a:t>Rebs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Confederates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/>
              <a:t>Graybacks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Butternuts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Johnnies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INTANGIBLES</a:t>
            </a:r>
            <a:endParaRPr lang="en-US" dirty="0"/>
          </a:p>
        </p:txBody>
      </p:sp>
      <p:sp>
        <p:nvSpPr>
          <p:cNvPr id="29698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657600" cy="4800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z="1800" smtClean="0"/>
              <a:t>Battles fought away from home.</a:t>
            </a:r>
          </a:p>
          <a:p>
            <a:r>
              <a:rPr lang="en-US" sz="1800" smtClean="0"/>
              <a:t>Less skills in the military arts.</a:t>
            </a:r>
          </a:p>
          <a:p>
            <a:r>
              <a:rPr lang="en-US" sz="1800" smtClean="0"/>
              <a:t>Thousands of immigrants fighting for no purpose that made sense to them.</a:t>
            </a:r>
          </a:p>
          <a:p>
            <a:r>
              <a:rPr lang="en-US" sz="1800" smtClean="0"/>
              <a:t>Farm acreage: 65%, dominant crops – wheat and corn.</a:t>
            </a:r>
          </a:p>
          <a:p>
            <a:r>
              <a:rPr lang="en-US" sz="1800" smtClean="0"/>
              <a:t>Divided politically (e.g., Copperheads)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657600" cy="4800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z="1800" smtClean="0"/>
              <a:t>Traditionally protecting their homes and way of life.</a:t>
            </a:r>
          </a:p>
          <a:p>
            <a:r>
              <a:rPr lang="en-US" sz="1800" smtClean="0"/>
              <a:t>Fought on their own land, which they therefore knew better than their opponents.</a:t>
            </a:r>
          </a:p>
          <a:p>
            <a:r>
              <a:rPr lang="en-US" sz="1800" smtClean="0"/>
              <a:t>Military tradition: nearly every male citizen skilled at riding horses and using rifles skillfully.</a:t>
            </a:r>
          </a:p>
          <a:p>
            <a:r>
              <a:rPr lang="en-US" sz="1800" smtClean="0"/>
              <a:t>Violence was a traditional aspect of Southern society.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Set up your notes…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343400"/>
          </a:xfrm>
        </p:spPr>
        <p:txBody>
          <a:bodyPr/>
          <a:lstStyle/>
          <a:p>
            <a:r>
              <a:rPr lang="en-US" dirty="0" smtClean="0"/>
              <a:t>Using a ruler, divide your paper into a T-Chart, with a line down the middle. </a:t>
            </a:r>
          </a:p>
          <a:p>
            <a:r>
              <a:rPr lang="en-US" dirty="0" smtClean="0"/>
              <a:t>As you go through the presentation, use each title to label each section of your notes. You will be quizzed on this information at a later date!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47563"/>
              </p:ext>
            </p:extLst>
          </p:nvPr>
        </p:nvGraphicFramePr>
        <p:xfrm>
          <a:off x="914400" y="4114800"/>
          <a:ext cx="7086601" cy="250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048000"/>
                <a:gridCol w="3048001"/>
              </a:tblGrid>
              <a:tr h="41929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(</a:t>
                      </a:r>
                      <a:r>
                        <a:rPr lang="en-US" b="0" i="1" dirty="0" smtClean="0"/>
                        <a:t>Margin</a:t>
                      </a:r>
                      <a:r>
                        <a:rPr lang="en-US" b="0" dirty="0" smtClean="0"/>
                        <a:t>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endParaRPr lang="en-US" dirty="0"/>
                    </a:p>
                  </a:txBody>
                  <a:tcPr/>
                </a:tc>
              </a:tr>
              <a:tr h="723709">
                <a:tc>
                  <a:txBody>
                    <a:bodyPr/>
                    <a:lstStyle/>
                    <a:p>
                      <a:r>
                        <a:rPr lang="en-US" dirty="0" smtClean="0"/>
                        <a:t>Other Names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</a:tr>
              <a:tr h="419291">
                <a:tc>
                  <a:txBody>
                    <a:bodyPr/>
                    <a:lstStyle/>
                    <a:p>
                      <a:r>
                        <a:rPr lang="en-US" dirty="0" smtClean="0"/>
                        <a:t>Flags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</a:tr>
              <a:tr h="723709">
                <a:tc>
                  <a:txBody>
                    <a:bodyPr/>
                    <a:lstStyle/>
                    <a:p>
                      <a:r>
                        <a:rPr lang="en-US" dirty="0" smtClean="0"/>
                        <a:t># of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notes notes</a:t>
                      </a:r>
                      <a:r>
                        <a:rPr lang="en-US" i="1" baseline="0" dirty="0" smtClean="0"/>
                        <a:t> notes notes notes notes notes notes notes notes</a:t>
                      </a:r>
                      <a:endParaRPr lang="en-US" i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2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 NAMES</a:t>
            </a:r>
            <a:endParaRPr lang="en-US" dirty="0"/>
          </a:p>
        </p:txBody>
      </p:sp>
      <p:sp>
        <p:nvSpPr>
          <p:cNvPr id="15362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r>
              <a:rPr lang="en-US" dirty="0" smtClean="0"/>
              <a:t>Union</a:t>
            </a:r>
          </a:p>
          <a:p>
            <a:r>
              <a:rPr lang="en-US" dirty="0" smtClean="0"/>
              <a:t>United States of America</a:t>
            </a:r>
          </a:p>
          <a:p>
            <a:r>
              <a:rPr lang="en-US" dirty="0" smtClean="0"/>
              <a:t>Federals</a:t>
            </a:r>
          </a:p>
          <a:p>
            <a:r>
              <a:rPr lang="en-US" dirty="0" smtClean="0"/>
              <a:t>U.S.A.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Confederacy</a:t>
            </a:r>
          </a:p>
          <a:p>
            <a:r>
              <a:rPr lang="en-US" smtClean="0"/>
              <a:t>Confederate States of America</a:t>
            </a:r>
          </a:p>
          <a:p>
            <a:r>
              <a:rPr lang="en-US" smtClean="0"/>
              <a:t>C.S.A.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FLAG</a:t>
            </a:r>
            <a:endParaRPr lang="en-US" dirty="0"/>
          </a:p>
        </p:txBody>
      </p:sp>
      <p:sp>
        <p:nvSpPr>
          <p:cNvPr id="16386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14478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r>
              <a:rPr lang="en-US" dirty="0" smtClean="0"/>
              <a:t>Stars &amp; Stripes</a:t>
            </a:r>
            <a:endParaRPr lang="en-US" dirty="0" smtClean="0"/>
          </a:p>
        </p:txBody>
      </p:sp>
      <p:sp>
        <p:nvSpPr>
          <p:cNvPr id="16387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  <a:p>
            <a:r>
              <a:rPr lang="en-US" dirty="0" smtClean="0"/>
              <a:t>Stars &amp; Bars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829733" y="4114800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fontAlgn="base">
              <a:spcBef>
                <a:spcPts val="2000"/>
              </a:spcBef>
              <a:spcAft>
                <a:spcPct val="0"/>
              </a:spcAft>
              <a:buClr>
                <a:srgbClr val="8E887C"/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fontAlgn="base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fontAlgn="base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Find examples of the flags on the internet and </a:t>
            </a:r>
          </a:p>
          <a:p>
            <a:pPr marL="0" indent="0" algn="ctr">
              <a:buNone/>
            </a:pPr>
            <a:r>
              <a:rPr lang="en-US" i="1" dirty="0" smtClean="0"/>
              <a:t>sketch them in your journal.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NUMBER OF STATES</a:t>
            </a:r>
            <a:endParaRPr lang="en-US" dirty="0"/>
          </a:p>
        </p:txBody>
      </p:sp>
      <p:sp>
        <p:nvSpPr>
          <p:cNvPr id="17410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  <a:endParaRPr lang="en-US" dirty="0" smtClean="0"/>
          </a:p>
        </p:txBody>
      </p:sp>
      <p:sp>
        <p:nvSpPr>
          <p:cNvPr id="17411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6400800" cy="4595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18434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  <a:endParaRPr lang="en-US" dirty="0" smtClean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03390703"/>
              </p:ext>
            </p:extLst>
          </p:nvPr>
        </p:nvGraphicFramePr>
        <p:xfrm>
          <a:off x="1524000" y="243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INDUSTRIAL DEVELOPMENT</a:t>
            </a:r>
            <a:endParaRPr lang="en-US" sz="4000" dirty="0"/>
          </a:p>
        </p:txBody>
      </p:sp>
      <p:sp>
        <p:nvSpPr>
          <p:cNvPr id="19458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NORTH</a:t>
            </a:r>
          </a:p>
          <a:p>
            <a:r>
              <a:rPr lang="en-US" smtClean="0"/>
              <a:t>92% of the nation’s industries were in the North.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</a:p>
          <a:p>
            <a:r>
              <a:rPr lang="en-US" dirty="0" smtClean="0"/>
              <a:t>Very little industrial development, mostly an </a:t>
            </a:r>
            <a:r>
              <a:rPr lang="en-US" dirty="0" smtClean="0"/>
              <a:t>agrarian </a:t>
            </a:r>
            <a:r>
              <a:rPr lang="en-US" dirty="0" smtClean="0"/>
              <a:t>economy.</a:t>
            </a:r>
          </a:p>
        </p:txBody>
      </p:sp>
      <p:pic>
        <p:nvPicPr>
          <p:cNvPr id="19461" name="Picture 5" descr="FAC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3514725" cy="2552700"/>
          </a:xfrm>
          <a:prstGeom prst="rect">
            <a:avLst/>
          </a:prstGeom>
          <a:noFill/>
        </p:spPr>
      </p:pic>
      <p:pic>
        <p:nvPicPr>
          <p:cNvPr id="19463" name="Picture 7" descr="BE0379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884613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RAILROAD MILEAGE</a:t>
            </a:r>
            <a:endParaRPr lang="en-US" dirty="0"/>
          </a:p>
        </p:txBody>
      </p:sp>
      <p:sp>
        <p:nvSpPr>
          <p:cNvPr id="20482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</a:p>
          <a:p>
            <a:r>
              <a:rPr lang="en-US" dirty="0" smtClean="0"/>
              <a:t>75% of the nation’s railroad mileage was in the North.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657600" cy="3657600"/>
          </a:xfrm>
        </p:spPr>
        <p:txBody>
          <a:bodyPr/>
          <a:lstStyle/>
          <a:p>
            <a:pPr algn="ctr"/>
            <a:r>
              <a:rPr lang="en-US" smtClean="0"/>
              <a:t>SOUTH</a:t>
            </a:r>
          </a:p>
          <a:p>
            <a:r>
              <a:rPr lang="en-US" smtClean="0"/>
              <a:t>Significantly fewer railroads existed in the South.</a:t>
            </a:r>
          </a:p>
        </p:txBody>
      </p:sp>
      <p:pic>
        <p:nvPicPr>
          <p:cNvPr id="20485" name="Picture 5" descr="City Point, Va. &amp;quot;Gen. J. C. Robinson&amp;quot; and other locomotives of the U.S. Military Railroad 1860-5"/>
          <p:cNvPicPr>
            <a:picLocks noChangeAspect="1" noChangeArrowheads="1"/>
          </p:cNvPicPr>
          <p:nvPr/>
        </p:nvPicPr>
        <p:blipFill>
          <a:blip r:embed="rId2"/>
          <a:srcRect t="17825" b="8057"/>
          <a:stretch>
            <a:fillRect/>
          </a:stretch>
        </p:blipFill>
        <p:spPr bwMode="auto">
          <a:xfrm>
            <a:off x="2667000" y="4114800"/>
            <a:ext cx="3352800" cy="249078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770" y="2989118"/>
            <a:ext cx="5039659" cy="3894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FINANCIAL RESOURCES</a:t>
            </a:r>
            <a:endParaRPr lang="en-US" sz="4400" dirty="0"/>
          </a:p>
        </p:txBody>
      </p:sp>
      <p:sp>
        <p:nvSpPr>
          <p:cNvPr id="21506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NORTH</a:t>
            </a:r>
            <a:endParaRPr lang="en-US" dirty="0" smtClean="0"/>
          </a:p>
        </p:txBody>
      </p:sp>
      <p:sp>
        <p:nvSpPr>
          <p:cNvPr id="21507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3657600" cy="3657600"/>
          </a:xfrm>
        </p:spPr>
        <p:txBody>
          <a:bodyPr/>
          <a:lstStyle/>
          <a:p>
            <a:pPr algn="ctr"/>
            <a:r>
              <a:rPr lang="en-US" dirty="0" smtClean="0"/>
              <a:t>SOUTH</a:t>
            </a:r>
            <a:endParaRPr lang="en-US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64944440"/>
              </p:ext>
            </p:extLst>
          </p:nvPr>
        </p:nvGraphicFramePr>
        <p:xfrm>
          <a:off x="1524000" y="280246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250</TotalTime>
  <Words>646</Words>
  <Application>Microsoft Macintosh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Folio</vt:lpstr>
      <vt:lpstr>Background Information on the Eve of the Civil War</vt:lpstr>
      <vt:lpstr>Set up your notes…</vt:lpstr>
      <vt:lpstr>OTHER NAMES</vt:lpstr>
      <vt:lpstr>FLAG</vt:lpstr>
      <vt:lpstr>NUMBER OF STATES</vt:lpstr>
      <vt:lpstr>POPULATION</vt:lpstr>
      <vt:lpstr>INDUSTRIAL DEVELOPMENT</vt:lpstr>
      <vt:lpstr>RAILROAD MILEAGE</vt:lpstr>
      <vt:lpstr>FINANCIAL RESOURCES</vt:lpstr>
      <vt:lpstr>LEADERSHIP</vt:lpstr>
      <vt:lpstr>GENERALS</vt:lpstr>
      <vt:lpstr>STRATEGIES</vt:lpstr>
      <vt:lpstr>CAPITAL</vt:lpstr>
      <vt:lpstr>NAVAL POWER</vt:lpstr>
      <vt:lpstr>CAUSE FOR FIGHTING</vt:lpstr>
      <vt:lpstr>NAMES FOR TROOPS</vt:lpstr>
      <vt:lpstr>INTANGIBLES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Information on the Eve of the Civil War</dc:title>
  <dc:creator>Office 2004 Test Drive User</dc:creator>
  <cp:lastModifiedBy>Ashley England</cp:lastModifiedBy>
  <cp:revision>9</cp:revision>
  <dcterms:created xsi:type="dcterms:W3CDTF">2011-03-24T02:11:00Z</dcterms:created>
  <dcterms:modified xsi:type="dcterms:W3CDTF">2013-03-26T01:00:54Z</dcterms:modified>
</cp:coreProperties>
</file>