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6" r:id="rId3"/>
    <p:sldId id="276" r:id="rId4"/>
    <p:sldId id="257" r:id="rId5"/>
    <p:sldId id="258" r:id="rId6"/>
    <p:sldId id="259" r:id="rId7"/>
    <p:sldId id="260" r:id="rId8"/>
    <p:sldId id="261" r:id="rId9"/>
    <p:sldId id="268" r:id="rId10"/>
    <p:sldId id="262" r:id="rId11"/>
    <p:sldId id="263" r:id="rId12"/>
    <p:sldId id="274" r:id="rId13"/>
    <p:sldId id="264" r:id="rId14"/>
    <p:sldId id="269" r:id="rId15"/>
    <p:sldId id="270" r:id="rId16"/>
    <p:sldId id="271" r:id="rId17"/>
    <p:sldId id="273" r:id="rId18"/>
    <p:sldId id="272" r:id="rId19"/>
    <p:sldId id="27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F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E0E6DE01-099E-4398-91A0-435466ECFD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6F9A28-3D39-4D62-A7AE-DE7872915A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9F9451C-7BBE-4334-B589-A0111F9068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3B05650A-688B-45EF-9954-B786D00F35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A518293-D906-469C-9D7A-66BA95C7A5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AE4D57-9335-4C60-978E-6CE25820FB7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40DA5-A118-4F53-A70E-B76267889C7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D46C66-0783-4B26-AE54-F64EDB7D0E8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B7957-DDA1-4E4B-BB9C-5C602D7B3A3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6526E-9FFE-4783-9AA0-E9974722CAB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4FA048-2BB7-4700-9C18-B47F2A9471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5C7B7C-DA9F-4662-8565-ED4FE398484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64DE5A-CBB9-4B18-A4A2-E60509EB23A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00AB51-6BE9-471E-BE31-C622CD2596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0CA490-AFCE-40A8-9112-CE02A0BFFF8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93D67B-561A-4779-9A6A-1AF60FE9304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1C382E-DF47-412E-9E9F-7E4B2D34346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51168-A681-424F-8792-E54D2E4895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2CB74F0-6A58-4561-B43C-6FFC14C5F8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430DCDF-B2C5-437B-8C3C-48B228AAC5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D42F279-DE41-4CFF-9EC4-4349206E85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4ACD062-860E-45C9-95E9-C52F502709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CA3C703-A37C-4E82-AD6F-66F988F555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DAC41AE-6DBA-4947-80A7-6C19B6127F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69884A1-7948-4427-ACFC-92C724753C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1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71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1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71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71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71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71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71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71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71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71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72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72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72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72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72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72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72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72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5F6F30E7-005F-4315-ABA2-5726E139EA34}" type="slidenum">
              <a:rPr lang="en-US"/>
              <a:pPr>
                <a:defRPr/>
              </a:pPr>
              <a:t>‹#›</a:t>
            </a:fld>
            <a:endParaRPr 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1"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D2E5F09A-C319-4838-9602-D6E779AFF6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pbs.org/wgbh/theymadeamerica/whomade/images/who_whitney_image.jpg&amp;imgrefurl=http://www.pbs.org/wgbh/theymadeamerica/whomade/whitney_hi.html&amp;h=215&amp;w=270&amp;sz=39&amp;tbnid=eSu4Amhh_aZX7M:&amp;tbnh=86&amp;tbnw=108&amp;hl=en&amp;start=7&amp;prev=/images%3Fq%3Deli%2Bwhitney%26svnum%3D10%26hl%3Den%26lr%3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America’s Economy: Full Steam Ahead</a:t>
            </a:r>
          </a:p>
        </p:txBody>
      </p:sp>
      <p:sp>
        <p:nvSpPr>
          <p:cNvPr id="2051" name="Rectangle 3"/>
          <p:cNvSpPr>
            <a:spLocks noGrp="1" noChangeArrowheads="1"/>
          </p:cNvSpPr>
          <p:nvPr>
            <p:ph type="subTitle" idx="1"/>
          </p:nvPr>
        </p:nvSpPr>
        <p:spPr/>
        <p:txBody>
          <a:bodyPr/>
          <a:lstStyle/>
          <a:p>
            <a:pPr eaLnBrk="1" hangingPunct="1">
              <a:defRPr/>
            </a:pPr>
            <a:r>
              <a:rPr lang="en-US" smtClean="0"/>
              <a:t>The Industrial &amp; Transportation Revolutions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39825"/>
          </a:xfrm>
        </p:spPr>
        <p:txBody>
          <a:bodyPr/>
          <a:lstStyle/>
          <a:p>
            <a:pPr eaLnBrk="1" hangingPunct="1">
              <a:defRPr/>
            </a:pPr>
            <a:r>
              <a:rPr lang="en-US" smtClean="0"/>
              <a:t>Cotton Becomes King</a:t>
            </a:r>
          </a:p>
        </p:txBody>
      </p:sp>
      <p:pic>
        <p:nvPicPr>
          <p:cNvPr id="14339" name="Picture 5" descr="who_whitney_image">
            <a:hlinkClick r:id="rId2"/>
          </p:cNvPr>
          <p:cNvPicPr>
            <a:picLocks noChangeAspect="1" noChangeArrowheads="1"/>
          </p:cNvPicPr>
          <p:nvPr/>
        </p:nvPicPr>
        <p:blipFill>
          <a:blip r:embed="rId3" cstate="print"/>
          <a:srcRect/>
          <a:stretch>
            <a:fillRect/>
          </a:stretch>
        </p:blipFill>
        <p:spPr bwMode="auto">
          <a:xfrm>
            <a:off x="5715000" y="2057400"/>
            <a:ext cx="3429000" cy="3036888"/>
          </a:xfrm>
          <a:prstGeom prst="rect">
            <a:avLst/>
          </a:prstGeom>
          <a:noFill/>
          <a:ln w="9525">
            <a:noFill/>
            <a:miter lim="800000"/>
            <a:headEnd/>
            <a:tailEnd/>
          </a:ln>
        </p:spPr>
      </p:pic>
      <p:sp>
        <p:nvSpPr>
          <p:cNvPr id="14340" name="Text Box 6"/>
          <p:cNvSpPr txBox="1">
            <a:spLocks noChangeArrowheads="1"/>
          </p:cNvSpPr>
          <p:nvPr/>
        </p:nvSpPr>
        <p:spPr bwMode="auto">
          <a:xfrm>
            <a:off x="457200" y="1143000"/>
            <a:ext cx="5257800" cy="5170646"/>
          </a:xfrm>
          <a:prstGeom prst="rect">
            <a:avLst/>
          </a:prstGeom>
          <a:noFill/>
          <a:ln w="9525">
            <a:noFill/>
            <a:miter lim="800000"/>
            <a:headEnd/>
            <a:tailEnd/>
          </a:ln>
        </p:spPr>
        <p:txBody>
          <a:bodyPr>
            <a:spAutoFit/>
          </a:bodyPr>
          <a:lstStyle/>
          <a:p>
            <a:pPr>
              <a:spcBef>
                <a:spcPct val="50000"/>
              </a:spcBef>
            </a:pPr>
            <a:r>
              <a:rPr lang="en-US" sz="3300" dirty="0"/>
              <a:t>One of the problems with </a:t>
            </a:r>
            <a:r>
              <a:rPr lang="en-US" sz="3300" dirty="0" smtClean="0"/>
              <a:t>producing cotton was that it was </a:t>
            </a:r>
            <a:r>
              <a:rPr lang="en-US" sz="3300" dirty="0"/>
              <a:t>very time consuming because a worker had to pick the seeds out of each piece by hand. One man </a:t>
            </a:r>
            <a:r>
              <a:rPr lang="en-US" sz="3300" dirty="0" smtClean="0"/>
              <a:t>who </a:t>
            </a:r>
            <a:r>
              <a:rPr lang="en-US" sz="3300" dirty="0"/>
              <a:t>visited the South saw this problem.</a:t>
            </a:r>
          </a:p>
        </p:txBody>
      </p:sp>
      <p:sp>
        <p:nvSpPr>
          <p:cNvPr id="20488" name="Text Box 8"/>
          <p:cNvSpPr txBox="1">
            <a:spLocks noChangeArrowheads="1"/>
          </p:cNvSpPr>
          <p:nvPr/>
        </p:nvSpPr>
        <p:spPr bwMode="auto">
          <a:xfrm>
            <a:off x="5715000" y="5105400"/>
            <a:ext cx="34290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FFFF00"/>
                </a:solidFill>
              </a:rPr>
              <a:t>Eli Whitney</a:t>
            </a:r>
            <a:endParaRPr 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box(in)">
                                      <p:cBhvr>
                                        <p:cTn id="7" dur="500"/>
                                        <p:tgtEl>
                                          <p:spTgt spid="2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Cotton Becomes King</a:t>
            </a:r>
          </a:p>
        </p:txBody>
      </p:sp>
      <p:sp>
        <p:nvSpPr>
          <p:cNvPr id="40964" name="Rectangle 4"/>
          <p:cNvSpPr>
            <a:spLocks noGrp="1" noChangeArrowheads="1"/>
          </p:cNvSpPr>
          <p:nvPr>
            <p:ph type="body" sz="half" idx="1"/>
          </p:nvPr>
        </p:nvSpPr>
        <p:spPr>
          <a:xfrm>
            <a:off x="457200" y="1600200"/>
            <a:ext cx="8458200" cy="2895600"/>
          </a:xfrm>
        </p:spPr>
        <p:txBody>
          <a:bodyPr/>
          <a:lstStyle/>
          <a:p>
            <a:pPr>
              <a:lnSpc>
                <a:spcPct val="90000"/>
              </a:lnSpc>
              <a:spcBef>
                <a:spcPct val="50000"/>
              </a:spcBef>
              <a:buClrTx/>
              <a:buSzTx/>
              <a:buFontTx/>
              <a:buNone/>
              <a:defRPr/>
            </a:pPr>
            <a:r>
              <a:rPr lang="en-US" sz="2800" dirty="0" smtClean="0"/>
              <a:t>  </a:t>
            </a:r>
            <a:r>
              <a:rPr lang="en-US" sz="2800" dirty="0" smtClean="0">
                <a:effectLst/>
              </a:rPr>
              <a:t>Eli Whitney saw </a:t>
            </a:r>
            <a:r>
              <a:rPr lang="en-US" sz="2800" dirty="0" smtClean="0">
                <a:effectLst/>
              </a:rPr>
              <a:t>how horribly the slaves were being treated and wanted to invent something to make their lives easier. </a:t>
            </a:r>
            <a:r>
              <a:rPr lang="en-US" sz="2800" dirty="0" smtClean="0">
                <a:effectLst/>
              </a:rPr>
              <a:t>His invention, the Cotton Gin, </a:t>
            </a:r>
            <a:r>
              <a:rPr lang="en-US" sz="2800" dirty="0" smtClean="0">
                <a:effectLst/>
              </a:rPr>
              <a:t>changed the South (and the nation) forever. </a:t>
            </a:r>
          </a:p>
          <a:p>
            <a:pPr eaLnBrk="1" hangingPunct="1">
              <a:lnSpc>
                <a:spcPct val="90000"/>
              </a:lnSpc>
              <a:buFont typeface="Wingdings" pitchFamily="2" charset="2"/>
              <a:buNone/>
              <a:defRPr/>
            </a:pPr>
            <a:endParaRPr lang="en-US" sz="2500" dirty="0" smtClean="0"/>
          </a:p>
        </p:txBody>
      </p:sp>
      <p:pic>
        <p:nvPicPr>
          <p:cNvPr id="40966" name="Picture 6" descr="300px-Cotton-gin"/>
          <p:cNvPicPr>
            <a:picLocks noChangeAspect="1" noChangeArrowheads="1"/>
          </p:cNvPicPr>
          <p:nvPr>
            <p:ph sz="half" idx="2"/>
          </p:nvPr>
        </p:nvPicPr>
        <p:blipFill>
          <a:blip r:embed="rId2" cstate="print"/>
          <a:srcRect/>
          <a:stretch>
            <a:fillRect/>
          </a:stretch>
        </p:blipFill>
        <p:spPr>
          <a:xfrm>
            <a:off x="2895600" y="4252913"/>
            <a:ext cx="3505200" cy="2605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1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914400"/>
          </a:xfrm>
        </p:spPr>
        <p:txBody>
          <a:bodyPr/>
          <a:lstStyle/>
          <a:p>
            <a:pPr eaLnBrk="1" hangingPunct="1">
              <a:defRPr/>
            </a:pPr>
            <a:r>
              <a:rPr lang="en-US" smtClean="0"/>
              <a:t>The Cotton Gin</a:t>
            </a:r>
          </a:p>
        </p:txBody>
      </p:sp>
      <p:sp>
        <p:nvSpPr>
          <p:cNvPr id="22531" name="Rectangle 3"/>
          <p:cNvSpPr>
            <a:spLocks noGrp="1" noChangeArrowheads="1"/>
          </p:cNvSpPr>
          <p:nvPr>
            <p:ph type="body" sz="half" idx="1"/>
          </p:nvPr>
        </p:nvSpPr>
        <p:spPr>
          <a:xfrm>
            <a:off x="0" y="2362200"/>
            <a:ext cx="4572000" cy="4495800"/>
          </a:xfrm>
        </p:spPr>
        <p:txBody>
          <a:bodyPr/>
          <a:lstStyle/>
          <a:p>
            <a:pPr eaLnBrk="1" hangingPunct="1">
              <a:defRPr/>
            </a:pPr>
            <a:r>
              <a:rPr lang="en-US" sz="2600" dirty="0" smtClean="0"/>
              <a:t>It also had a consequence that Whitney had not foreseen. </a:t>
            </a:r>
            <a:r>
              <a:rPr lang="en-US" sz="2600" dirty="0" smtClean="0"/>
              <a:t>As cotton became more valuable and easier to produce, the South’s reliance on slavery increased rather than decreased as Whitney had hoped.</a:t>
            </a:r>
            <a:endParaRPr lang="en-US" sz="2600" dirty="0" smtClean="0"/>
          </a:p>
        </p:txBody>
      </p:sp>
      <p:pic>
        <p:nvPicPr>
          <p:cNvPr id="16388" name="Picture 5" descr="HW0050"/>
          <p:cNvPicPr>
            <a:picLocks noChangeAspect="1" noChangeArrowheads="1"/>
          </p:cNvPicPr>
          <p:nvPr>
            <p:ph sz="half" idx="2"/>
          </p:nvPr>
        </p:nvPicPr>
        <p:blipFill>
          <a:blip r:embed="rId2" cstate="print"/>
          <a:srcRect/>
          <a:stretch>
            <a:fillRect/>
          </a:stretch>
        </p:blipFill>
        <p:spPr>
          <a:xfrm>
            <a:off x="4648200" y="2667000"/>
            <a:ext cx="4495800" cy="3600450"/>
          </a:xfrm>
          <a:noFill/>
        </p:spPr>
      </p:pic>
      <p:sp>
        <p:nvSpPr>
          <p:cNvPr id="22535" name="Text Box 7"/>
          <p:cNvSpPr txBox="1">
            <a:spLocks noChangeArrowheads="1"/>
          </p:cNvSpPr>
          <p:nvPr/>
        </p:nvSpPr>
        <p:spPr bwMode="auto">
          <a:xfrm>
            <a:off x="304800" y="914400"/>
            <a:ext cx="8610600" cy="1892826"/>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60000"/>
              <a:buFont typeface="Wingdings" pitchFamily="2" charset="2"/>
              <a:buChar char="n"/>
              <a:defRPr/>
            </a:pPr>
            <a:r>
              <a:rPr lang="en-US" sz="2400" dirty="0">
                <a:effectLst>
                  <a:outerShdw blurRad="38100" dist="38100" dir="2700000" algn="tl">
                    <a:srgbClr val="000000"/>
                  </a:outerShdw>
                </a:effectLst>
              </a:rPr>
              <a:t> The invention of the Cotton Gin quickly made cotton the world’s most profitable crop and it became the mainstay of the Southern economy.</a:t>
            </a:r>
          </a:p>
          <a:p>
            <a:pPr>
              <a:spcBef>
                <a:spcPct val="50000"/>
              </a:spcBef>
              <a:defRPr/>
            </a:pP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A New Need Arises</a:t>
            </a:r>
          </a:p>
        </p:txBody>
      </p:sp>
      <p:sp>
        <p:nvSpPr>
          <p:cNvPr id="34819" name="Rectangle 3"/>
          <p:cNvSpPr>
            <a:spLocks noGrp="1" noChangeArrowheads="1"/>
          </p:cNvSpPr>
          <p:nvPr>
            <p:ph type="body" sz="half" idx="1"/>
          </p:nvPr>
        </p:nvSpPr>
        <p:spPr>
          <a:xfrm>
            <a:off x="457200" y="1600200"/>
            <a:ext cx="8382000" cy="2743200"/>
          </a:xfrm>
        </p:spPr>
        <p:txBody>
          <a:bodyPr/>
          <a:lstStyle/>
          <a:p>
            <a:pPr eaLnBrk="1" hangingPunct="1">
              <a:defRPr/>
            </a:pPr>
            <a:r>
              <a:rPr lang="en-US" sz="3000" smtClean="0"/>
              <a:t>Increased cotton production in the South and increased production of manufactured goods in the factories in the North caused a new need to arise. What do you think that might have been?</a:t>
            </a:r>
          </a:p>
        </p:txBody>
      </p:sp>
      <p:pic>
        <p:nvPicPr>
          <p:cNvPr id="34820" name="Picture 4" descr="1042"/>
          <p:cNvPicPr>
            <a:picLocks noChangeAspect="1" noChangeArrowheads="1"/>
          </p:cNvPicPr>
          <p:nvPr>
            <p:ph sz="half" idx="2"/>
          </p:nvPr>
        </p:nvPicPr>
        <p:blipFill>
          <a:blip r:embed="rId2" cstate="print"/>
          <a:srcRect/>
          <a:stretch>
            <a:fillRect/>
          </a:stretch>
        </p:blipFill>
        <p:spPr>
          <a:xfrm>
            <a:off x="2743200" y="4495800"/>
            <a:ext cx="4038600" cy="21685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vertical)">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39825"/>
          </a:xfrm>
        </p:spPr>
        <p:txBody>
          <a:bodyPr/>
          <a:lstStyle/>
          <a:p>
            <a:pPr eaLnBrk="1" hangingPunct="1">
              <a:defRPr/>
            </a:pPr>
            <a:r>
              <a:rPr lang="en-US" smtClean="0"/>
              <a:t>Transportation Revolution</a:t>
            </a:r>
          </a:p>
        </p:txBody>
      </p:sp>
      <p:sp>
        <p:nvSpPr>
          <p:cNvPr id="35843" name="Rectangle 3"/>
          <p:cNvSpPr>
            <a:spLocks noGrp="1" noChangeArrowheads="1"/>
          </p:cNvSpPr>
          <p:nvPr>
            <p:ph type="body" sz="half" idx="1"/>
          </p:nvPr>
        </p:nvSpPr>
        <p:spPr>
          <a:xfrm>
            <a:off x="457200" y="1219200"/>
            <a:ext cx="8382000" cy="3048000"/>
          </a:xfrm>
        </p:spPr>
        <p:txBody>
          <a:bodyPr/>
          <a:lstStyle/>
          <a:p>
            <a:pPr eaLnBrk="1" hangingPunct="1">
              <a:lnSpc>
                <a:spcPct val="90000"/>
              </a:lnSpc>
              <a:defRPr/>
            </a:pPr>
            <a:r>
              <a:rPr lang="en-US" sz="2400" dirty="0" smtClean="0"/>
              <a:t>In 1806, Congress funded the construction of a National Road.</a:t>
            </a:r>
          </a:p>
          <a:p>
            <a:pPr eaLnBrk="1" hangingPunct="1">
              <a:lnSpc>
                <a:spcPct val="90000"/>
              </a:lnSpc>
              <a:defRPr/>
            </a:pPr>
            <a:r>
              <a:rPr lang="en-US" sz="2400" dirty="0" smtClean="0"/>
              <a:t>The invention of the steamboat by Robert Fulton in 1807 made water travel faster and easier.</a:t>
            </a:r>
          </a:p>
          <a:p>
            <a:pPr eaLnBrk="1" hangingPunct="1">
              <a:lnSpc>
                <a:spcPct val="90000"/>
              </a:lnSpc>
              <a:defRPr/>
            </a:pPr>
            <a:r>
              <a:rPr lang="en-US" sz="2400" dirty="0" smtClean="0"/>
              <a:t>The construction of the Erie Canal in 1817 and then others, made water transportation possible in places it had never been before.</a:t>
            </a:r>
          </a:p>
          <a:p>
            <a:pPr eaLnBrk="1" hangingPunct="1">
              <a:lnSpc>
                <a:spcPct val="90000"/>
              </a:lnSpc>
              <a:defRPr/>
            </a:pPr>
            <a:r>
              <a:rPr lang="en-US" sz="2400" dirty="0" smtClean="0"/>
              <a:t>Clipper ships made ocean travel faster making foreign trade more profitable.</a:t>
            </a:r>
          </a:p>
        </p:txBody>
      </p:sp>
      <p:pic>
        <p:nvPicPr>
          <p:cNvPr id="18436" name="Picture 4" descr="quiz4-1"/>
          <p:cNvPicPr>
            <a:picLocks noChangeAspect="1" noChangeArrowheads="1"/>
          </p:cNvPicPr>
          <p:nvPr>
            <p:ph sz="half" idx="2"/>
          </p:nvPr>
        </p:nvPicPr>
        <p:blipFill>
          <a:blip r:embed="rId2" cstate="print"/>
          <a:srcRect/>
          <a:stretch>
            <a:fillRect/>
          </a:stretch>
        </p:blipFill>
        <p:spPr>
          <a:xfrm>
            <a:off x="2991342" y="4648200"/>
            <a:ext cx="2952258" cy="2209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39825"/>
          </a:xfrm>
        </p:spPr>
        <p:txBody>
          <a:bodyPr/>
          <a:lstStyle/>
          <a:p>
            <a:pPr eaLnBrk="1" hangingPunct="1">
              <a:defRPr/>
            </a:pPr>
            <a:r>
              <a:rPr lang="en-US" smtClean="0"/>
              <a:t>Transportation Revolution</a:t>
            </a:r>
          </a:p>
        </p:txBody>
      </p:sp>
      <p:sp>
        <p:nvSpPr>
          <p:cNvPr id="36867" name="Rectangle 3"/>
          <p:cNvSpPr>
            <a:spLocks noGrp="1" noChangeArrowheads="1"/>
          </p:cNvSpPr>
          <p:nvPr>
            <p:ph type="body" sz="half" idx="1"/>
          </p:nvPr>
        </p:nvSpPr>
        <p:spPr>
          <a:xfrm>
            <a:off x="381000" y="1143000"/>
            <a:ext cx="8382000" cy="2971800"/>
          </a:xfrm>
        </p:spPr>
        <p:txBody>
          <a:bodyPr/>
          <a:lstStyle/>
          <a:p>
            <a:pPr eaLnBrk="1" hangingPunct="1">
              <a:defRPr/>
            </a:pPr>
            <a:r>
              <a:rPr lang="en-US" sz="3000" smtClean="0"/>
              <a:t>Railroads were being built at an amazing speed and by the 1840s railroads had become the North’s biggest business. By 1860, more than 20,000 miles of rail linked northern factories to cities hundreds of miles away. </a:t>
            </a:r>
          </a:p>
          <a:p>
            <a:pPr eaLnBrk="1" hangingPunct="1">
              <a:buFont typeface="Wingdings" pitchFamily="2" charset="2"/>
              <a:buNone/>
              <a:defRPr/>
            </a:pPr>
            <a:endParaRPr lang="en-US" sz="3000" smtClean="0"/>
          </a:p>
        </p:txBody>
      </p:sp>
      <p:pic>
        <p:nvPicPr>
          <p:cNvPr id="19460" name="Picture 4" descr="stonerl"/>
          <p:cNvPicPr>
            <a:picLocks noChangeAspect="1" noChangeArrowheads="1"/>
          </p:cNvPicPr>
          <p:nvPr>
            <p:ph sz="half" idx="2"/>
          </p:nvPr>
        </p:nvPicPr>
        <p:blipFill>
          <a:blip r:embed="rId2" cstate="print"/>
          <a:srcRect/>
          <a:stretch>
            <a:fillRect/>
          </a:stretch>
        </p:blipFill>
        <p:spPr>
          <a:xfrm>
            <a:off x="2743200" y="4114800"/>
            <a:ext cx="3505200" cy="251124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The Railroad Boom</a:t>
            </a:r>
          </a:p>
        </p:txBody>
      </p:sp>
      <p:graphicFrame>
        <p:nvGraphicFramePr>
          <p:cNvPr id="38947" name="Group 35"/>
          <p:cNvGraphicFramePr>
            <a:graphicFrameLocks noGrp="1"/>
          </p:cNvGraphicFramePr>
          <p:nvPr>
            <p:ph idx="1"/>
          </p:nvPr>
        </p:nvGraphicFramePr>
        <p:xfrm>
          <a:off x="457200" y="1600200"/>
          <a:ext cx="8229600" cy="4908870"/>
        </p:xfrm>
        <a:graphic>
          <a:graphicData uri="http://schemas.openxmlformats.org/drawingml/2006/table">
            <a:tbl>
              <a:tblPr/>
              <a:tblGrid>
                <a:gridCol w="4114800"/>
                <a:gridCol w="4114800"/>
              </a:tblGrid>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Verdana"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Verdana" pitchFamily="34" charset="0"/>
                        </a:rPr>
                        <a:t>Miles of Railroad Operated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2,818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4,633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9,021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18,374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1860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30,626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od11_transportrev"/>
          <p:cNvPicPr>
            <a:picLocks noChangeAspect="1" noChangeArrowheads="1"/>
          </p:cNvPicPr>
          <p:nvPr>
            <p:ph idx="1"/>
          </p:nvPr>
        </p:nvPicPr>
        <p:blipFill>
          <a:blip r:embed="rId2" cstate="print"/>
          <a:srcRect/>
          <a:stretch>
            <a:fillRect/>
          </a:stretch>
        </p:blipFill>
        <p:spPr>
          <a:xfrm>
            <a:off x="1524000" y="0"/>
            <a:ext cx="6170613" cy="6858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22531" name="Picture 2" descr="transp22"/>
          <p:cNvPicPr>
            <a:picLocks noGrp="1" noChangeAspect="1" noChangeArrowheads="1"/>
          </p:cNvPicPr>
          <p:nvPr>
            <p:ph type="tbl" idx="1"/>
          </p:nvPr>
        </p:nvPicPr>
        <p:blipFill>
          <a:blip r:embed="rId2" cstate="print"/>
          <a:srcRect/>
          <a:stretch>
            <a:fillRect/>
          </a:stretch>
        </p:blipFill>
        <p:spPr>
          <a:xfrm>
            <a:off x="762000" y="533400"/>
            <a:ext cx="7827963" cy="559911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to Know</a:t>
            </a:r>
            <a:endParaRPr lang="en-US" dirty="0"/>
          </a:p>
        </p:txBody>
      </p:sp>
      <p:sp>
        <p:nvSpPr>
          <p:cNvPr id="3" name="Content Placeholder 2"/>
          <p:cNvSpPr>
            <a:spLocks noGrp="1"/>
          </p:cNvSpPr>
          <p:nvPr>
            <p:ph idx="1"/>
          </p:nvPr>
        </p:nvSpPr>
        <p:spPr/>
        <p:txBody>
          <a:bodyPr/>
          <a:lstStyle/>
          <a:p>
            <a:pPr>
              <a:buNone/>
            </a:pPr>
            <a:r>
              <a:rPr lang="en-US" dirty="0" smtClean="0"/>
              <a:t>Textile: A type of cloth or woven fabric</a:t>
            </a:r>
          </a:p>
          <a:p>
            <a:pPr>
              <a:buNone/>
            </a:pPr>
            <a:endParaRPr lang="en-US" dirty="0" smtClean="0"/>
          </a:p>
          <a:p>
            <a:pPr>
              <a:buNone/>
            </a:pPr>
            <a:r>
              <a:rPr lang="en-US" dirty="0" smtClean="0"/>
              <a:t>Industry: Economic activity that processes raw materials to create goods in factories.</a:t>
            </a:r>
          </a:p>
          <a:p>
            <a:pPr>
              <a:buNone/>
            </a:pPr>
            <a:endParaRPr lang="en-US" dirty="0" smtClean="0"/>
          </a:p>
          <a:p>
            <a:pPr>
              <a:buNone/>
            </a:pPr>
            <a:r>
              <a:rPr lang="en-US" dirty="0" smtClean="0"/>
              <a:t>Manufacturing: Using machines, tools, and labor to produce goods to be used or sold.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1981200" y="1981200"/>
            <a:ext cx="5410200" cy="2971800"/>
          </a:xfrm>
        </p:spPr>
        <p:txBody>
          <a:bodyPr/>
          <a:lstStyle/>
          <a:p>
            <a:pPr algn="ctr" eaLnBrk="1" hangingPunct="1">
              <a:buNone/>
              <a:defRPr/>
            </a:pPr>
            <a:r>
              <a:rPr lang="en-US" sz="2900" dirty="0" smtClean="0"/>
              <a:t>Based on the pictures you see, what can you infer about how and where clothing was made prior to the Industrial Revolution?  </a:t>
            </a:r>
            <a:endParaRPr lang="en-US" sz="2900" dirty="0" smtClean="0"/>
          </a:p>
        </p:txBody>
      </p:sp>
      <p:pic>
        <p:nvPicPr>
          <p:cNvPr id="7172" name="Picture 9" descr="spinning_wheel"/>
          <p:cNvPicPr>
            <a:picLocks noChangeAspect="1" noChangeArrowheads="1"/>
          </p:cNvPicPr>
          <p:nvPr>
            <p:ph sz="quarter" idx="2"/>
          </p:nvPr>
        </p:nvPicPr>
        <p:blipFill>
          <a:blip r:embed="rId2" cstate="print"/>
          <a:srcRect/>
          <a:stretch>
            <a:fillRect/>
          </a:stretch>
        </p:blipFill>
        <p:spPr>
          <a:xfrm>
            <a:off x="3048000" y="152400"/>
            <a:ext cx="2590800" cy="1873532"/>
          </a:xfrm>
          <a:noFill/>
        </p:spPr>
      </p:pic>
      <p:pic>
        <p:nvPicPr>
          <p:cNvPr id="7173" name="Picture 12" descr="AC5_weaver6"/>
          <p:cNvPicPr>
            <a:picLocks noChangeAspect="1" noChangeArrowheads="1"/>
          </p:cNvPicPr>
          <p:nvPr>
            <p:ph sz="quarter" idx="3"/>
          </p:nvPr>
        </p:nvPicPr>
        <p:blipFill>
          <a:blip r:embed="rId3" cstate="print"/>
          <a:srcRect/>
          <a:stretch>
            <a:fillRect/>
          </a:stretch>
        </p:blipFill>
        <p:spPr>
          <a:xfrm>
            <a:off x="228600" y="152400"/>
            <a:ext cx="2438400" cy="1892018"/>
          </a:xfrm>
          <a:noFill/>
        </p:spPr>
      </p:pic>
      <p:pic>
        <p:nvPicPr>
          <p:cNvPr id="7175" name="Picture 7" descr="http://www.bbc.co.uk/lancashire/content/images/2007/07/06/17_470x371.jpg"/>
          <p:cNvPicPr>
            <a:picLocks noChangeAspect="1" noChangeArrowheads="1"/>
          </p:cNvPicPr>
          <p:nvPr/>
        </p:nvPicPr>
        <p:blipFill>
          <a:blip r:embed="rId4" cstate="print"/>
          <a:srcRect/>
          <a:stretch>
            <a:fillRect/>
          </a:stretch>
        </p:blipFill>
        <p:spPr bwMode="auto">
          <a:xfrm>
            <a:off x="5943600" y="152400"/>
            <a:ext cx="2819400" cy="1905000"/>
          </a:xfrm>
          <a:prstGeom prst="rect">
            <a:avLst/>
          </a:prstGeom>
          <a:noFill/>
        </p:spPr>
      </p:pic>
      <p:pic>
        <p:nvPicPr>
          <p:cNvPr id="7177" name="Picture 9" descr="http://4.bp.blogspot.com/_o3XGUJGBuYs/SRRQ5Vc8CJI/AAAAAAAAAqs/AZDRB9d6-6A/s320/prairie+spinning+yarn.jpg"/>
          <p:cNvPicPr>
            <a:picLocks noChangeAspect="1" noChangeArrowheads="1"/>
          </p:cNvPicPr>
          <p:nvPr/>
        </p:nvPicPr>
        <p:blipFill>
          <a:blip r:embed="rId5" cstate="print"/>
          <a:srcRect/>
          <a:stretch>
            <a:fillRect/>
          </a:stretch>
        </p:blipFill>
        <p:spPr bwMode="auto">
          <a:xfrm>
            <a:off x="228600" y="4284447"/>
            <a:ext cx="2514600" cy="2421153"/>
          </a:xfrm>
          <a:prstGeom prst="rect">
            <a:avLst/>
          </a:prstGeom>
          <a:noFill/>
        </p:spPr>
      </p:pic>
      <p:pic>
        <p:nvPicPr>
          <p:cNvPr id="7179" name="Picture 11" descr="http://chestofbooks.com/crafts/needlework/Hand-Sewing-Lessons/images/A-Skilful-Hand-is-a-Helping-Hand.png"/>
          <p:cNvPicPr>
            <a:picLocks noChangeAspect="1" noChangeArrowheads="1"/>
          </p:cNvPicPr>
          <p:nvPr/>
        </p:nvPicPr>
        <p:blipFill>
          <a:blip r:embed="rId6" cstate="print"/>
          <a:srcRect/>
          <a:stretch>
            <a:fillRect/>
          </a:stretch>
        </p:blipFill>
        <p:spPr bwMode="auto">
          <a:xfrm>
            <a:off x="7086600" y="4267200"/>
            <a:ext cx="1828800" cy="2438400"/>
          </a:xfrm>
          <a:prstGeom prst="rect">
            <a:avLst/>
          </a:prstGeom>
          <a:noFill/>
        </p:spPr>
      </p:pic>
      <p:pic>
        <p:nvPicPr>
          <p:cNvPr id="7181" name="Picture 13" descr="http://t2.gstatic.com/images?q=tbn:ANd9GcSRIGI-tgND-eYTz246BtzAZi6cLrj6K32L04rUofx1_BZ2YZJN"/>
          <p:cNvPicPr>
            <a:picLocks noChangeAspect="1" noChangeArrowheads="1"/>
          </p:cNvPicPr>
          <p:nvPr/>
        </p:nvPicPr>
        <p:blipFill>
          <a:blip r:embed="rId7" cstate="print"/>
          <a:srcRect/>
          <a:stretch>
            <a:fillRect/>
          </a:stretch>
        </p:blipFill>
        <p:spPr bwMode="auto">
          <a:xfrm>
            <a:off x="3962400" y="4800600"/>
            <a:ext cx="1682064" cy="1885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English Inventors Pave the Way</a:t>
            </a:r>
          </a:p>
        </p:txBody>
      </p:sp>
      <p:sp>
        <p:nvSpPr>
          <p:cNvPr id="9219" name="Rectangle 3"/>
          <p:cNvSpPr>
            <a:spLocks noGrp="1" noChangeArrowheads="1"/>
          </p:cNvSpPr>
          <p:nvPr>
            <p:ph type="body" sz="half" idx="1"/>
          </p:nvPr>
        </p:nvSpPr>
        <p:spPr>
          <a:xfrm>
            <a:off x="457200" y="1600200"/>
            <a:ext cx="4648200" cy="3124200"/>
          </a:xfrm>
        </p:spPr>
        <p:txBody>
          <a:bodyPr/>
          <a:lstStyle/>
          <a:p>
            <a:pPr eaLnBrk="1" hangingPunct="1">
              <a:defRPr/>
            </a:pPr>
            <a:r>
              <a:rPr lang="en-US" sz="2800" dirty="0" smtClean="0"/>
              <a:t>In the 1760’s, an Englishman named James Hargreaves built a machine called the </a:t>
            </a:r>
            <a:r>
              <a:rPr lang="en-US" sz="2800" i="1" dirty="0" smtClean="0"/>
              <a:t>spinning jenny</a:t>
            </a:r>
            <a:r>
              <a:rPr lang="en-US" sz="2800" dirty="0" smtClean="0"/>
              <a:t> to take the place of the spinning wheel. </a:t>
            </a:r>
          </a:p>
        </p:txBody>
      </p:sp>
      <p:pic>
        <p:nvPicPr>
          <p:cNvPr id="8196" name="Picture 5" descr="spinningjenny2a"/>
          <p:cNvPicPr>
            <a:picLocks noChangeAspect="1" noChangeArrowheads="1"/>
          </p:cNvPicPr>
          <p:nvPr>
            <p:ph sz="half" idx="2"/>
          </p:nvPr>
        </p:nvPicPr>
        <p:blipFill>
          <a:blip r:embed="rId2" cstate="print"/>
          <a:srcRect/>
          <a:stretch>
            <a:fillRect/>
          </a:stretch>
        </p:blipFill>
        <p:spPr>
          <a:xfrm>
            <a:off x="5334000" y="1600200"/>
            <a:ext cx="3810000" cy="3095625"/>
          </a:xfrm>
          <a:noFill/>
        </p:spPr>
      </p:pic>
      <p:sp>
        <p:nvSpPr>
          <p:cNvPr id="9223" name="Text Box 7"/>
          <p:cNvSpPr txBox="1">
            <a:spLocks noChangeArrowheads="1"/>
          </p:cNvSpPr>
          <p:nvPr/>
        </p:nvSpPr>
        <p:spPr bwMode="auto">
          <a:xfrm>
            <a:off x="381000" y="5029200"/>
            <a:ext cx="8534400" cy="2014538"/>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60000"/>
              <a:buFont typeface="Wingdings" pitchFamily="2" charset="2"/>
              <a:buChar char="n"/>
              <a:defRPr/>
            </a:pPr>
            <a:r>
              <a:rPr lang="en-US" sz="2800" dirty="0">
                <a:effectLst>
                  <a:outerShdw blurRad="38100" dist="38100" dir="2700000" algn="tl">
                    <a:srgbClr val="000000"/>
                  </a:outerShdw>
                </a:effectLst>
              </a:rPr>
              <a:t>  A few years later, Edmund Cartwright invented a loom which could be run by water power.</a:t>
            </a:r>
          </a:p>
          <a:p>
            <a:pPr>
              <a:spcBef>
                <a:spcPct val="50000"/>
              </a:spcBef>
              <a:defRPr/>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914400"/>
          </a:xfrm>
        </p:spPr>
        <p:txBody>
          <a:bodyPr/>
          <a:lstStyle/>
          <a:p>
            <a:pPr eaLnBrk="1" hangingPunct="1">
              <a:defRPr/>
            </a:pPr>
            <a:r>
              <a:rPr lang="en-US" smtClean="0"/>
              <a:t>The Birth of the Factory</a:t>
            </a:r>
          </a:p>
        </p:txBody>
      </p:sp>
      <p:sp>
        <p:nvSpPr>
          <p:cNvPr id="11267" name="Rectangle 3"/>
          <p:cNvSpPr>
            <a:spLocks noGrp="1" noChangeArrowheads="1"/>
          </p:cNvSpPr>
          <p:nvPr>
            <p:ph type="body" sz="half" idx="1"/>
          </p:nvPr>
        </p:nvSpPr>
        <p:spPr>
          <a:xfrm>
            <a:off x="0" y="1524000"/>
            <a:ext cx="5486400" cy="4953000"/>
          </a:xfrm>
        </p:spPr>
        <p:txBody>
          <a:bodyPr/>
          <a:lstStyle/>
          <a:p>
            <a:pPr eaLnBrk="1" hangingPunct="1">
              <a:defRPr/>
            </a:pPr>
            <a:r>
              <a:rPr lang="en-US" sz="2400" smtClean="0"/>
              <a:t>The new machines were expensive and families could not afford to own them. </a:t>
            </a:r>
          </a:p>
          <a:p>
            <a:pPr eaLnBrk="1" hangingPunct="1">
              <a:defRPr/>
            </a:pPr>
            <a:r>
              <a:rPr lang="en-US" sz="2400" smtClean="0"/>
              <a:t>They were also too large to be operated in a home.</a:t>
            </a:r>
          </a:p>
          <a:p>
            <a:pPr eaLnBrk="1" hangingPunct="1">
              <a:defRPr/>
            </a:pPr>
            <a:r>
              <a:rPr lang="en-US" sz="2400" smtClean="0"/>
              <a:t>Also, they had to be located near a stream so they could be driven by the water wheel. </a:t>
            </a:r>
          </a:p>
          <a:p>
            <a:pPr eaLnBrk="1" hangingPunct="1">
              <a:defRPr/>
            </a:pPr>
            <a:r>
              <a:rPr lang="en-US" sz="2400" smtClean="0"/>
              <a:t>Before long, business men began creating factories in England to create woven fabrics, also known as textiles.</a:t>
            </a:r>
          </a:p>
        </p:txBody>
      </p:sp>
      <p:pic>
        <p:nvPicPr>
          <p:cNvPr id="9220" name="Picture 5" descr="WATER%20WHEEL"/>
          <p:cNvPicPr>
            <a:picLocks noChangeAspect="1" noChangeArrowheads="1"/>
          </p:cNvPicPr>
          <p:nvPr>
            <p:ph sz="half" idx="2"/>
          </p:nvPr>
        </p:nvPicPr>
        <p:blipFill>
          <a:blip r:embed="rId2" cstate="print"/>
          <a:srcRect/>
          <a:stretch>
            <a:fillRect/>
          </a:stretch>
        </p:blipFill>
        <p:spPr>
          <a:xfrm>
            <a:off x="5514975" y="1676400"/>
            <a:ext cx="3629025" cy="453072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Machines Come to America</a:t>
            </a:r>
          </a:p>
        </p:txBody>
      </p:sp>
      <p:sp>
        <p:nvSpPr>
          <p:cNvPr id="13315" name="Rectangle 3"/>
          <p:cNvSpPr>
            <a:spLocks noGrp="1" noChangeArrowheads="1"/>
          </p:cNvSpPr>
          <p:nvPr>
            <p:ph type="body" sz="half" idx="1"/>
          </p:nvPr>
        </p:nvSpPr>
        <p:spPr>
          <a:xfrm>
            <a:off x="0" y="3505200"/>
            <a:ext cx="4572000" cy="3124200"/>
          </a:xfrm>
        </p:spPr>
        <p:txBody>
          <a:bodyPr/>
          <a:lstStyle/>
          <a:p>
            <a:pPr eaLnBrk="1" hangingPunct="1">
              <a:buFont typeface="Wingdings" pitchFamily="2" charset="2"/>
              <a:buNone/>
              <a:defRPr/>
            </a:pPr>
            <a:r>
              <a:rPr lang="en-US" sz="2600" dirty="0" smtClean="0"/>
              <a:t>	- In 1789 a man named Samuel Slater defied the laws and brought over the plans in his head! He started a cotton mill in R.I. and Mass. and others began shortly after.</a:t>
            </a:r>
          </a:p>
        </p:txBody>
      </p:sp>
      <p:pic>
        <p:nvPicPr>
          <p:cNvPr id="10244" name="Picture 5" descr="Power Looms"/>
          <p:cNvPicPr>
            <a:picLocks noChangeAspect="1" noChangeArrowheads="1"/>
          </p:cNvPicPr>
          <p:nvPr>
            <p:ph sz="quarter" idx="2"/>
          </p:nvPr>
        </p:nvPicPr>
        <p:blipFill>
          <a:blip r:embed="rId2" cstate="print"/>
          <a:srcRect/>
          <a:stretch>
            <a:fillRect/>
          </a:stretch>
        </p:blipFill>
        <p:spPr>
          <a:xfrm>
            <a:off x="4572000" y="3733800"/>
            <a:ext cx="4572000" cy="2798763"/>
          </a:xfrm>
          <a:noFill/>
        </p:spPr>
      </p:pic>
      <p:pic>
        <p:nvPicPr>
          <p:cNvPr id="10245" name="Picture 8" descr="Samuel Slater"/>
          <p:cNvPicPr>
            <a:picLocks noChangeAspect="1" noChangeArrowheads="1"/>
          </p:cNvPicPr>
          <p:nvPr>
            <p:ph sz="quarter" idx="3"/>
          </p:nvPr>
        </p:nvPicPr>
        <p:blipFill>
          <a:blip r:embed="rId3" cstate="print"/>
          <a:srcRect/>
          <a:stretch>
            <a:fillRect/>
          </a:stretch>
        </p:blipFill>
        <p:spPr>
          <a:xfrm>
            <a:off x="7289800" y="1447800"/>
            <a:ext cx="1854200" cy="2019300"/>
          </a:xfrm>
          <a:noFill/>
        </p:spPr>
      </p:pic>
      <p:sp>
        <p:nvSpPr>
          <p:cNvPr id="13322" name="Text Box 10"/>
          <p:cNvSpPr txBox="1">
            <a:spLocks noChangeArrowheads="1"/>
          </p:cNvSpPr>
          <p:nvPr/>
        </p:nvSpPr>
        <p:spPr bwMode="auto">
          <a:xfrm>
            <a:off x="228600" y="1676400"/>
            <a:ext cx="6629400" cy="180022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00000"/>
                  </a:outerShdw>
                </a:effectLst>
              </a:rPr>
              <a:t>- England jealously guarded the secrets of her new textile machines so that no other country would benefit from them.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smtClean="0"/>
              <a:t>The Industrial Revolution Gets a Boost!</a:t>
            </a:r>
          </a:p>
        </p:txBody>
      </p:sp>
      <p:sp>
        <p:nvSpPr>
          <p:cNvPr id="11267" name="Rectangle 3"/>
          <p:cNvSpPr>
            <a:spLocks noGrp="1" noChangeArrowheads="1"/>
          </p:cNvSpPr>
          <p:nvPr>
            <p:ph type="body" sz="half" idx="1"/>
          </p:nvPr>
        </p:nvSpPr>
        <p:spPr>
          <a:xfrm>
            <a:off x="0" y="1752600"/>
            <a:ext cx="5791200" cy="2819400"/>
          </a:xfrm>
        </p:spPr>
        <p:txBody>
          <a:bodyPr/>
          <a:lstStyle/>
          <a:p>
            <a:pPr eaLnBrk="1" hangingPunct="1">
              <a:buFont typeface="Wingdings" pitchFamily="2" charset="2"/>
              <a:buNone/>
            </a:pPr>
            <a:r>
              <a:rPr lang="en-US" sz="2500" dirty="0" smtClean="0">
                <a:effectLst/>
              </a:rPr>
              <a:t>   In the early part of the 1800’s, the U.S. and Britain weren’t getting along, so President TJ decided to do something about it. </a:t>
            </a:r>
            <a:r>
              <a:rPr lang="en-US" sz="2500" dirty="0" smtClean="0">
                <a:effectLst/>
              </a:rPr>
              <a:t>Remember the “cursed </a:t>
            </a:r>
            <a:r>
              <a:rPr lang="en-US" sz="2500" dirty="0" err="1" smtClean="0">
                <a:effectLst/>
              </a:rPr>
              <a:t>Ograbme</a:t>
            </a:r>
            <a:r>
              <a:rPr lang="en-US" sz="2500" dirty="0" smtClean="0">
                <a:effectLst/>
              </a:rPr>
              <a:t>”?</a:t>
            </a:r>
            <a:endParaRPr lang="en-US" sz="2500" dirty="0" smtClean="0">
              <a:effectLst/>
            </a:endParaRPr>
          </a:p>
        </p:txBody>
      </p:sp>
      <p:pic>
        <p:nvPicPr>
          <p:cNvPr id="11268" name="Picture 5" descr="embargo"/>
          <p:cNvPicPr>
            <a:picLocks noChangeAspect="1" noChangeArrowheads="1"/>
          </p:cNvPicPr>
          <p:nvPr>
            <p:ph sz="quarter" idx="2"/>
          </p:nvPr>
        </p:nvPicPr>
        <p:blipFill>
          <a:blip r:embed="rId2" cstate="print"/>
          <a:srcRect/>
          <a:stretch>
            <a:fillRect/>
          </a:stretch>
        </p:blipFill>
        <p:spPr>
          <a:xfrm>
            <a:off x="5943600" y="1600200"/>
            <a:ext cx="3200400" cy="2444750"/>
          </a:xfrm>
          <a:noFill/>
        </p:spPr>
      </p:pic>
      <p:sp>
        <p:nvSpPr>
          <p:cNvPr id="11269" name="Text Box 7"/>
          <p:cNvSpPr txBox="1">
            <a:spLocks noChangeArrowheads="1"/>
          </p:cNvSpPr>
          <p:nvPr/>
        </p:nvSpPr>
        <p:spPr bwMode="auto">
          <a:xfrm>
            <a:off x="228600" y="4419600"/>
            <a:ext cx="5638800" cy="1997075"/>
          </a:xfrm>
          <a:prstGeom prst="rect">
            <a:avLst/>
          </a:prstGeom>
          <a:noFill/>
          <a:ln w="9525">
            <a:noFill/>
            <a:miter lim="800000"/>
            <a:headEnd/>
            <a:tailEnd/>
          </a:ln>
        </p:spPr>
        <p:txBody>
          <a:bodyPr>
            <a:spAutoFit/>
          </a:bodyPr>
          <a:lstStyle/>
          <a:p>
            <a:pPr>
              <a:spcBef>
                <a:spcPct val="50000"/>
              </a:spcBef>
            </a:pPr>
            <a:r>
              <a:rPr lang="en-US" sz="2500"/>
              <a:t>Eventually the U.S. went to war with Britain, totally interfering with trade. This led to a boom in new factories that created many different goods.</a:t>
            </a:r>
          </a:p>
        </p:txBody>
      </p:sp>
      <p:pic>
        <p:nvPicPr>
          <p:cNvPr id="11270" name="Picture 9" descr="0920Burn"/>
          <p:cNvPicPr>
            <a:picLocks noChangeAspect="1" noChangeArrowheads="1"/>
          </p:cNvPicPr>
          <p:nvPr>
            <p:ph sz="quarter" idx="3"/>
          </p:nvPr>
        </p:nvPicPr>
        <p:blipFill>
          <a:blip r:embed="rId3" cstate="print"/>
          <a:srcRect/>
          <a:stretch>
            <a:fillRect/>
          </a:stretch>
        </p:blipFill>
        <p:spPr>
          <a:xfrm>
            <a:off x="6019800" y="4289425"/>
            <a:ext cx="3124200" cy="256857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New England Leads Way</a:t>
            </a:r>
          </a:p>
        </p:txBody>
      </p:sp>
      <p:pic>
        <p:nvPicPr>
          <p:cNvPr id="12291" name="Picture 5" descr="map-east"/>
          <p:cNvPicPr>
            <a:picLocks noChangeAspect="1" noChangeArrowheads="1"/>
          </p:cNvPicPr>
          <p:nvPr>
            <p:ph idx="1"/>
          </p:nvPr>
        </p:nvPicPr>
        <p:blipFill>
          <a:blip r:embed="rId2" cstate="print"/>
          <a:srcRect/>
          <a:stretch>
            <a:fillRect/>
          </a:stretch>
        </p:blipFill>
        <p:spPr>
          <a:xfrm>
            <a:off x="0" y="1524000"/>
            <a:ext cx="3181350" cy="5334000"/>
          </a:xfrm>
          <a:noFill/>
        </p:spPr>
      </p:pic>
      <p:sp>
        <p:nvSpPr>
          <p:cNvPr id="12292" name="AutoShape 9"/>
          <p:cNvSpPr>
            <a:spLocks noChangeArrowheads="1"/>
          </p:cNvSpPr>
          <p:nvPr/>
        </p:nvSpPr>
        <p:spPr bwMode="auto">
          <a:xfrm rot="1850795">
            <a:off x="2474913" y="3062288"/>
            <a:ext cx="1066800" cy="762000"/>
          </a:xfrm>
          <a:prstGeom prst="lef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30730" name="Text Box 10"/>
          <p:cNvSpPr txBox="1">
            <a:spLocks noChangeArrowheads="1"/>
          </p:cNvSpPr>
          <p:nvPr/>
        </p:nvSpPr>
        <p:spPr bwMode="auto">
          <a:xfrm>
            <a:off x="3733800" y="1524000"/>
            <a:ext cx="5181600" cy="5751513"/>
          </a:xfrm>
          <a:prstGeom prst="rect">
            <a:avLst/>
          </a:prstGeom>
          <a:noFill/>
          <a:ln w="9525">
            <a:noFill/>
            <a:miter lim="800000"/>
            <a:headEnd/>
            <a:tailEnd/>
          </a:ln>
        </p:spPr>
        <p:txBody>
          <a:bodyPr>
            <a:spAutoFit/>
          </a:bodyPr>
          <a:lstStyle/>
          <a:p>
            <a:pPr marL="342900" indent="-342900">
              <a:spcBef>
                <a:spcPct val="50000"/>
              </a:spcBef>
            </a:pPr>
            <a:r>
              <a:rPr lang="en-US" sz="2400"/>
              <a:t>The majority of early factories were located in New England for three main reasons:</a:t>
            </a:r>
          </a:p>
          <a:p>
            <a:pPr marL="342900" indent="-342900">
              <a:spcBef>
                <a:spcPct val="50000"/>
              </a:spcBef>
              <a:buFontTx/>
              <a:buAutoNum type="arabicParenR"/>
            </a:pPr>
            <a:r>
              <a:rPr lang="en-US" sz="2400"/>
              <a:t>Swift-rushing streams supplied needed water power.</a:t>
            </a:r>
          </a:p>
          <a:p>
            <a:pPr marL="342900" indent="-342900">
              <a:spcBef>
                <a:spcPct val="50000"/>
              </a:spcBef>
              <a:buFontTx/>
              <a:buAutoNum type="arabicParenR"/>
            </a:pPr>
            <a:r>
              <a:rPr lang="en-US" sz="2400"/>
              <a:t>Tough to farm so people were willing to work in the new factories.</a:t>
            </a:r>
          </a:p>
          <a:p>
            <a:pPr marL="342900" indent="-342900">
              <a:spcBef>
                <a:spcPct val="50000"/>
              </a:spcBef>
              <a:buFontTx/>
              <a:buAutoNum type="arabicParenR"/>
            </a:pPr>
            <a:r>
              <a:rPr lang="en-US" sz="2400"/>
              <a:t>Already had plenty of ships to transport the products of the factories.</a:t>
            </a:r>
          </a:p>
          <a:p>
            <a:pPr marL="342900" indent="-342900">
              <a:spcBef>
                <a:spcPct val="50000"/>
              </a:spcBef>
              <a:buFontTx/>
              <a:buAutoNum type="arabicParenR"/>
            </a:pPr>
            <a:endParaRPr lang="en-US" sz="2400"/>
          </a:p>
          <a:p>
            <a:pPr marL="342900" indent="-342900">
              <a:spcBef>
                <a:spcPct val="50000"/>
              </a:spcBef>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30">
                                            <p:txEl>
                                              <p:pRg st="1" end="1"/>
                                            </p:txEl>
                                          </p:spTgt>
                                        </p:tgtEl>
                                        <p:attrNameLst>
                                          <p:attrName>style.visibility</p:attrName>
                                        </p:attrNameLst>
                                      </p:cBhvr>
                                      <p:to>
                                        <p:strVal val="visible"/>
                                      </p:to>
                                    </p:set>
                                    <p:anim calcmode="lin" valueType="num">
                                      <p:cBhvr additive="base">
                                        <p:cTn id="7" dur="1000" fill="hold"/>
                                        <p:tgtEl>
                                          <p:spTgt spid="30730">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07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30">
                                            <p:txEl>
                                              <p:pRg st="2" end="2"/>
                                            </p:txEl>
                                          </p:spTgt>
                                        </p:tgtEl>
                                        <p:attrNameLst>
                                          <p:attrName>style.visibility</p:attrName>
                                        </p:attrNameLst>
                                      </p:cBhvr>
                                      <p:to>
                                        <p:strVal val="visible"/>
                                      </p:to>
                                    </p:set>
                                    <p:anim calcmode="lin" valueType="num">
                                      <p:cBhvr additive="base">
                                        <p:cTn id="13" dur="1000" fill="hold"/>
                                        <p:tgtEl>
                                          <p:spTgt spid="30730">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07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30">
                                            <p:txEl>
                                              <p:pRg st="3" end="3"/>
                                            </p:txEl>
                                          </p:spTgt>
                                        </p:tgtEl>
                                        <p:attrNameLst>
                                          <p:attrName>style.visibility</p:attrName>
                                        </p:attrNameLst>
                                      </p:cBhvr>
                                      <p:to>
                                        <p:strVal val="visible"/>
                                      </p:to>
                                    </p:set>
                                    <p:anim calcmode="lin" valueType="num">
                                      <p:cBhvr additive="base">
                                        <p:cTn id="19" dur="1000" fill="hold"/>
                                        <p:tgtEl>
                                          <p:spTgt spid="30730">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07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King%20Cotton-I"/>
          <p:cNvPicPr>
            <a:picLocks noChangeAspect="1" noChangeArrowheads="1"/>
          </p:cNvPicPr>
          <p:nvPr>
            <p:ph sz="half" idx="4294967295"/>
          </p:nvPr>
        </p:nvPicPr>
        <p:blipFill>
          <a:blip r:embed="rId3" cstate="print"/>
          <a:srcRect/>
          <a:stretch>
            <a:fillRect/>
          </a:stretch>
        </p:blipFill>
        <p:spPr>
          <a:xfrm>
            <a:off x="1066800" y="609600"/>
            <a:ext cx="7086600" cy="5029200"/>
          </a:xfrm>
          <a:noFill/>
        </p:spPr>
      </p:pic>
      <p:sp>
        <p:nvSpPr>
          <p:cNvPr id="13315" name="Rectangle 2"/>
          <p:cNvSpPr>
            <a:spLocks noGrp="1" noChangeArrowheads="1"/>
          </p:cNvSpPr>
          <p:nvPr>
            <p:ph type="title" idx="4294967295"/>
          </p:nvPr>
        </p:nvSpPr>
        <p:spPr>
          <a:xfrm>
            <a:off x="0" y="0"/>
            <a:ext cx="9144000" cy="762000"/>
          </a:xfrm>
        </p:spPr>
        <p:txBody>
          <a:bodyPr/>
          <a:lstStyle/>
          <a:p>
            <a:pPr eaLnBrk="1" hangingPunct="1"/>
            <a:r>
              <a:rPr lang="en-US" smtClean="0">
                <a:solidFill>
                  <a:srgbClr val="000F1E"/>
                </a:solidFill>
              </a:rPr>
              <a:t>The South Gets a Boost Too!</a:t>
            </a:r>
          </a:p>
        </p:txBody>
      </p:sp>
      <p:sp>
        <p:nvSpPr>
          <p:cNvPr id="13316" name="Rectangle 3"/>
          <p:cNvSpPr>
            <a:spLocks noGrp="1" noChangeArrowheads="1"/>
          </p:cNvSpPr>
          <p:nvPr>
            <p:ph type="body" sz="half" idx="4294967295"/>
          </p:nvPr>
        </p:nvSpPr>
        <p:spPr>
          <a:xfrm>
            <a:off x="0" y="5562600"/>
            <a:ext cx="9144000" cy="1828800"/>
          </a:xfrm>
        </p:spPr>
        <p:txBody>
          <a:bodyPr/>
          <a:lstStyle/>
          <a:p>
            <a:pPr eaLnBrk="1" hangingPunct="1">
              <a:buFontTx/>
              <a:buNone/>
            </a:pPr>
            <a:r>
              <a:rPr lang="en-US" sz="2800" dirty="0" smtClean="0">
                <a:solidFill>
                  <a:srgbClr val="000F1E"/>
                </a:solidFill>
              </a:rPr>
              <a:t>   With rise of textile factories in the North, a Southern commodity suddenly became more valuable. What do you think it was?</a:t>
            </a:r>
          </a:p>
        </p:txBody>
      </p:sp>
    </p:spTree>
  </p:cSld>
  <p:clrMapOvr>
    <a:overrideClrMapping bg1="lt1" tx1="dk1" bg2="lt2" tx2="dk2" accent1="accent1" accent2="accent2" accent3="accent3" accent4="accent4" accent5="accent5" accent6="accent6" hlink="hlink" folHlink="folHlink"/>
  </p:clrMapOvr>
  <p:transition/>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Globe</Template>
  <TotalTime>247</TotalTime>
  <Words>696</Words>
  <Application>Microsoft Office PowerPoint</Application>
  <PresentationFormat>On-screen Show (4:3)</PresentationFormat>
  <Paragraphs>64</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Verdana</vt:lpstr>
      <vt:lpstr>Arial</vt:lpstr>
      <vt:lpstr>Wingdings</vt:lpstr>
      <vt:lpstr>Calibri</vt:lpstr>
      <vt:lpstr>Globe</vt:lpstr>
      <vt:lpstr>Default Design</vt:lpstr>
      <vt:lpstr>America’s Economy: Full Steam Ahead</vt:lpstr>
      <vt:lpstr>Words to Know</vt:lpstr>
      <vt:lpstr>Slide 3</vt:lpstr>
      <vt:lpstr>English Inventors Pave the Way</vt:lpstr>
      <vt:lpstr>The Birth of the Factory</vt:lpstr>
      <vt:lpstr>Machines Come to America</vt:lpstr>
      <vt:lpstr>The Industrial Revolution Gets a Boost!</vt:lpstr>
      <vt:lpstr>New England Leads Way</vt:lpstr>
      <vt:lpstr>The South Gets a Boost Too!</vt:lpstr>
      <vt:lpstr>Cotton Becomes King</vt:lpstr>
      <vt:lpstr>Cotton Becomes King</vt:lpstr>
      <vt:lpstr>The Cotton Gin</vt:lpstr>
      <vt:lpstr>A New Need Arises</vt:lpstr>
      <vt:lpstr>Transportation Revolution</vt:lpstr>
      <vt:lpstr>Transportation Revolution</vt:lpstr>
      <vt:lpstr>The Railroad Boom</vt:lpstr>
      <vt:lpstr>Slide 17</vt:lpstr>
      <vt:lpstr>Slide 18</vt:lpstr>
    </vt:vector>
  </TitlesOfParts>
  <Company>Spring Branch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Economy: Full Steam Ahead</dc:title>
  <dc:creator>Technology Services</dc:creator>
  <cp:lastModifiedBy>wood1c</cp:lastModifiedBy>
  <cp:revision>20</cp:revision>
  <dcterms:created xsi:type="dcterms:W3CDTF">2006-02-16T13:14:10Z</dcterms:created>
  <dcterms:modified xsi:type="dcterms:W3CDTF">2012-01-12T16:04:41Z</dcterms:modified>
</cp:coreProperties>
</file>