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8" r:id="rId1"/>
  </p:sldMasterIdLst>
  <p:notesMasterIdLst>
    <p:notesMasterId r:id="rId35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00CC66"/>
    <a:srgbClr val="66CCFF"/>
    <a:srgbClr val="006600"/>
    <a:srgbClr val="FFFF00"/>
    <a:srgbClr val="3366CC"/>
    <a:srgbClr val="F8F8F8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595" autoAdjust="0"/>
  </p:normalViewPr>
  <p:slideViewPr>
    <p:cSldViewPr>
      <p:cViewPr>
        <p:scale>
          <a:sx n="54" d="100"/>
          <a:sy n="54" d="100"/>
        </p:scale>
        <p:origin x="-996" y="-11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22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4C7F59-73BB-4F20-B058-C2C4DEC215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BF674C-1E73-49D1-B2DD-DAAFE2A9D26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AC19F2-A1D9-42EC-8759-5CE7C0BDD3E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AC22840-7AF2-4C17-8622-DF4CBAACA85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6558D2-8B70-421F-9639-BE9FDA7FAF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89CAB2-CC28-446D-98FA-7C6B59D7244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D6A0169-B913-45EA-A085-1099EB192E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352DE9-DE58-497A-9AD8-DEC53E2ADA1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AFB40E4-C355-4B66-9B31-287A80CCCB3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B065C54-33F4-4875-B20D-6CBBDB65794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543C41A-E5EF-4299-8095-A7C2C0E4492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AFB300-040C-44C4-A6B3-047959CF8C3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6BC988-7778-4E2C-B87E-589FFBEC30F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C43CCC5-580C-43DA-B9FB-7946F977AA6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332455-18FD-4439-B931-66F7A99763A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1F9E50B-0DF1-4FAF-8892-A0A14084FBB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28.xml"/><Relationship Id="rId18" Type="http://schemas.openxmlformats.org/officeDocument/2006/relationships/slide" Target="slide24.xml"/><Relationship Id="rId26" Type="http://schemas.openxmlformats.org/officeDocument/2006/relationships/slide" Target="slide6.xml"/><Relationship Id="rId3" Type="http://schemas.openxmlformats.org/officeDocument/2006/relationships/slide" Target="slide7.xml"/><Relationship Id="rId21" Type="http://schemas.openxmlformats.org/officeDocument/2006/relationships/slide" Target="slide10.xml"/><Relationship Id="rId7" Type="http://schemas.openxmlformats.org/officeDocument/2006/relationships/slide" Target="slide27.xml"/><Relationship Id="rId12" Type="http://schemas.openxmlformats.org/officeDocument/2006/relationships/slide" Target="slide23.xml"/><Relationship Id="rId17" Type="http://schemas.openxmlformats.org/officeDocument/2006/relationships/slide" Target="slide19.xml"/><Relationship Id="rId25" Type="http://schemas.openxmlformats.org/officeDocument/2006/relationships/slide" Target="slide30.xml"/><Relationship Id="rId33" Type="http://schemas.openxmlformats.org/officeDocument/2006/relationships/audio" Target="../media/audio1.wav"/><Relationship Id="rId2" Type="http://schemas.openxmlformats.org/officeDocument/2006/relationships/slide" Target="slide2.xml"/><Relationship Id="rId16" Type="http://schemas.openxmlformats.org/officeDocument/2006/relationships/slide" Target="slide14.xml"/><Relationship Id="rId20" Type="http://schemas.openxmlformats.org/officeDocument/2006/relationships/slide" Target="slide5.xml"/><Relationship Id="rId29" Type="http://schemas.openxmlformats.org/officeDocument/2006/relationships/slide" Target="slide21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2.xml"/><Relationship Id="rId11" Type="http://schemas.openxmlformats.org/officeDocument/2006/relationships/slide" Target="slide18.xml"/><Relationship Id="rId24" Type="http://schemas.openxmlformats.org/officeDocument/2006/relationships/slide" Target="slide25.xml"/><Relationship Id="rId32" Type="http://schemas.openxmlformats.org/officeDocument/2006/relationships/slide" Target="slide32.xml"/><Relationship Id="rId5" Type="http://schemas.openxmlformats.org/officeDocument/2006/relationships/slide" Target="slide17.xml"/><Relationship Id="rId15" Type="http://schemas.openxmlformats.org/officeDocument/2006/relationships/slide" Target="slide9.xml"/><Relationship Id="rId23" Type="http://schemas.openxmlformats.org/officeDocument/2006/relationships/slide" Target="slide20.xml"/><Relationship Id="rId28" Type="http://schemas.openxmlformats.org/officeDocument/2006/relationships/slide" Target="slide16.xml"/><Relationship Id="rId10" Type="http://schemas.openxmlformats.org/officeDocument/2006/relationships/slide" Target="slide13.xml"/><Relationship Id="rId19" Type="http://schemas.openxmlformats.org/officeDocument/2006/relationships/slide" Target="slide29.xml"/><Relationship Id="rId31" Type="http://schemas.openxmlformats.org/officeDocument/2006/relationships/slide" Target="slide31.xml"/><Relationship Id="rId4" Type="http://schemas.openxmlformats.org/officeDocument/2006/relationships/slide" Target="slide12.xml"/><Relationship Id="rId9" Type="http://schemas.openxmlformats.org/officeDocument/2006/relationships/slide" Target="slide8.xml"/><Relationship Id="rId14" Type="http://schemas.openxmlformats.org/officeDocument/2006/relationships/slide" Target="slide4.xml"/><Relationship Id="rId22" Type="http://schemas.openxmlformats.org/officeDocument/2006/relationships/slide" Target="slide15.xml"/><Relationship Id="rId27" Type="http://schemas.openxmlformats.org/officeDocument/2006/relationships/slide" Target="slide11.xml"/><Relationship Id="rId30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NUL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8000" dirty="0">
                <a:solidFill>
                  <a:srgbClr val="CC3300"/>
                </a:solidFill>
              </a:rPr>
              <a:t>JEOPARDY</a:t>
            </a:r>
            <a:endParaRPr lang="en-US" altLang="en-US" dirty="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28600" y="1219200"/>
            <a:ext cx="8686800" cy="541020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1600200" y="1219200"/>
            <a:ext cx="0" cy="5410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3048000" y="1219200"/>
            <a:ext cx="0" cy="5410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419600" y="1219200"/>
            <a:ext cx="0" cy="5410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5867400" y="1219200"/>
            <a:ext cx="0" cy="5410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7391400" y="1219200"/>
            <a:ext cx="0" cy="54102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228600" y="2438400"/>
            <a:ext cx="8686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228600" y="3200400"/>
            <a:ext cx="8686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228600" y="4114800"/>
            <a:ext cx="8686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228600" y="5029200"/>
            <a:ext cx="8686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228600" y="5943600"/>
            <a:ext cx="8686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533400" y="25146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2" action="ppaction://hlinksldjump"/>
              </a:rPr>
              <a:t>10</a:t>
            </a:r>
            <a:endParaRPr lang="en-US" altLang="en-US" sz="3200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905000" y="25146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3" action="ppaction://hlinksldjump"/>
              </a:rPr>
              <a:t>10</a:t>
            </a:r>
            <a:endParaRPr lang="en-US" altLang="en-US" sz="3200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3352800" y="25146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4" action="ppaction://hlinksldjump"/>
              </a:rPr>
              <a:t>10</a:t>
            </a:r>
            <a:endParaRPr lang="en-US" altLang="en-US" sz="3200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4724400" y="25146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5" action="ppaction://hlinksldjump"/>
              </a:rPr>
              <a:t>10</a:t>
            </a:r>
            <a:endParaRPr lang="en-US" altLang="en-US" sz="3200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6248400" y="25146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6" action="ppaction://hlinksldjump"/>
              </a:rPr>
              <a:t>10</a:t>
            </a:r>
            <a:endParaRPr lang="en-US" altLang="en-US" sz="3200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7772400" y="25146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7" action="ppaction://hlinksldjump"/>
              </a:rPr>
              <a:t>10</a:t>
            </a:r>
            <a:endParaRPr lang="en-US" altLang="en-US" sz="3200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533400" y="34290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8" action="ppaction://hlinksldjump"/>
              </a:rPr>
              <a:t>20</a:t>
            </a:r>
            <a:endParaRPr lang="en-US" altLang="en-US" sz="3200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1905000" y="34290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9" action="ppaction://hlinksldjump"/>
              </a:rPr>
              <a:t>20</a:t>
            </a:r>
            <a:endParaRPr lang="en-US" altLang="en-US" sz="3200"/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3352800" y="34290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10" action="ppaction://hlinksldjump"/>
              </a:rPr>
              <a:t>20</a:t>
            </a:r>
            <a:endParaRPr lang="en-US" altLang="en-US" sz="3200"/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4724400" y="34290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11" action="ppaction://hlinksldjump"/>
              </a:rPr>
              <a:t>20</a:t>
            </a:r>
            <a:endParaRPr lang="en-US" altLang="en-US" sz="3200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6248400" y="34290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12" action="ppaction://hlinksldjump"/>
              </a:rPr>
              <a:t>20</a:t>
            </a:r>
            <a:endParaRPr lang="en-US" altLang="en-US" sz="3200"/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7772400" y="34290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13" action="ppaction://hlinksldjump"/>
              </a:rPr>
              <a:t>20</a:t>
            </a:r>
            <a:endParaRPr lang="en-US" altLang="en-US" sz="3200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533400" y="42672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14" action="ppaction://hlinksldjump"/>
              </a:rPr>
              <a:t>30</a:t>
            </a:r>
            <a:endParaRPr lang="en-US" altLang="en-US" sz="3200"/>
          </a:p>
        </p:txBody>
      </p:sp>
      <p:sp>
        <p:nvSpPr>
          <p:cNvPr id="4127" name="Rectangle 31"/>
          <p:cNvSpPr>
            <a:spLocks noChangeArrowheads="1"/>
          </p:cNvSpPr>
          <p:nvPr/>
        </p:nvSpPr>
        <p:spPr bwMode="auto">
          <a:xfrm>
            <a:off x="1905000" y="42672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15" action="ppaction://hlinksldjump"/>
              </a:rPr>
              <a:t>30</a:t>
            </a:r>
            <a:endParaRPr lang="en-US" altLang="en-US" sz="3200"/>
          </a:p>
        </p:txBody>
      </p:sp>
      <p:sp>
        <p:nvSpPr>
          <p:cNvPr id="4128" name="Rectangle 32"/>
          <p:cNvSpPr>
            <a:spLocks noChangeArrowheads="1"/>
          </p:cNvSpPr>
          <p:nvPr/>
        </p:nvSpPr>
        <p:spPr bwMode="auto">
          <a:xfrm>
            <a:off x="3352800" y="42672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16" action="ppaction://hlinksldjump"/>
              </a:rPr>
              <a:t>30</a:t>
            </a:r>
            <a:endParaRPr lang="en-US" altLang="en-US" sz="3200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4724400" y="42672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17" action="ppaction://hlinksldjump"/>
              </a:rPr>
              <a:t>30</a:t>
            </a:r>
            <a:endParaRPr lang="en-US" altLang="en-US" sz="3200"/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6248400" y="42672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18" action="ppaction://hlinksldjump"/>
              </a:rPr>
              <a:t>30</a:t>
            </a:r>
            <a:endParaRPr lang="en-US" altLang="en-US" sz="3200"/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7772400" y="42672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19" action="ppaction://hlinksldjump"/>
              </a:rPr>
              <a:t>30</a:t>
            </a:r>
            <a:endParaRPr lang="en-US" altLang="en-US" sz="3200"/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533400" y="51816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20" action="ppaction://hlinksldjump"/>
              </a:rPr>
              <a:t>40</a:t>
            </a:r>
            <a:endParaRPr lang="en-US" altLang="en-US"/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1981200" y="51816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21" action="ppaction://hlinksldjump"/>
              </a:rPr>
              <a:t>40</a:t>
            </a:r>
            <a:endParaRPr lang="en-US" altLang="en-US"/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3352800" y="51816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22" action="ppaction://hlinksldjump"/>
              </a:rPr>
              <a:t>40</a:t>
            </a:r>
            <a:endParaRPr lang="en-US" altLang="en-US"/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4724400" y="51816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23" action="ppaction://hlinksldjump"/>
              </a:rPr>
              <a:t>40</a:t>
            </a:r>
            <a:endParaRPr lang="en-US" altLang="en-US"/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6248400" y="51816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24" action="ppaction://hlinksldjump"/>
              </a:rPr>
              <a:t>40</a:t>
            </a:r>
            <a:endParaRPr lang="en-US" altLang="en-US"/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7772400" y="51816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25" action="ppaction://hlinksldjump"/>
              </a:rPr>
              <a:t>40</a:t>
            </a:r>
            <a:endParaRPr lang="en-US" altLang="en-US"/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457200" y="60198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26" action="ppaction://hlinksldjump"/>
              </a:rPr>
              <a:t>50</a:t>
            </a:r>
            <a:endParaRPr lang="en-US" altLang="en-US"/>
          </a:p>
        </p:txBody>
      </p:sp>
      <p:sp>
        <p:nvSpPr>
          <p:cNvPr id="4141" name="Text Box 45"/>
          <p:cNvSpPr txBox="1">
            <a:spLocks noChangeArrowheads="1"/>
          </p:cNvSpPr>
          <p:nvPr/>
        </p:nvSpPr>
        <p:spPr bwMode="auto">
          <a:xfrm>
            <a:off x="1981200" y="60198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27" action="ppaction://hlinksldjump"/>
              </a:rPr>
              <a:t>50</a:t>
            </a:r>
            <a:endParaRPr lang="en-US" altLang="en-US"/>
          </a:p>
        </p:txBody>
      </p:sp>
      <p:sp>
        <p:nvSpPr>
          <p:cNvPr id="4142" name="Text Box 46"/>
          <p:cNvSpPr txBox="1">
            <a:spLocks noChangeArrowheads="1"/>
          </p:cNvSpPr>
          <p:nvPr/>
        </p:nvSpPr>
        <p:spPr bwMode="auto">
          <a:xfrm>
            <a:off x="3276600" y="60198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28" action="ppaction://hlinksldjump"/>
              </a:rPr>
              <a:t>50</a:t>
            </a:r>
            <a:endParaRPr lang="en-US" altLang="en-US"/>
          </a:p>
        </p:txBody>
      </p:sp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4648200" y="60198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29" action="ppaction://hlinksldjump"/>
              </a:rPr>
              <a:t>50</a:t>
            </a:r>
            <a:endParaRPr lang="en-US" altLang="en-US"/>
          </a:p>
        </p:txBody>
      </p:sp>
      <p:sp>
        <p:nvSpPr>
          <p:cNvPr id="4144" name="Text Box 48"/>
          <p:cNvSpPr txBox="1">
            <a:spLocks noChangeArrowheads="1"/>
          </p:cNvSpPr>
          <p:nvPr/>
        </p:nvSpPr>
        <p:spPr bwMode="auto">
          <a:xfrm>
            <a:off x="6172200" y="60198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30" action="ppaction://hlinksldjump"/>
              </a:rPr>
              <a:t>50</a:t>
            </a:r>
            <a:endParaRPr lang="en-US" altLang="en-US"/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7696200" y="6019800"/>
            <a:ext cx="590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3200">
                <a:hlinkClick r:id="rId31" action="ppaction://hlinksldjump"/>
              </a:rPr>
              <a:t>50</a:t>
            </a:r>
            <a:endParaRPr lang="en-US" altLang="en-US"/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381000" y="1447800"/>
            <a:ext cx="1066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2000" b="1"/>
              <a:t>Battle of Bull Run</a:t>
            </a:r>
            <a:endParaRPr lang="en-US" altLang="en-US"/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1665288" y="1524000"/>
            <a:ext cx="1354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2000" b="1"/>
              <a:t>Dispatches</a:t>
            </a:r>
            <a:endParaRPr lang="en-US" altLang="en-US"/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2982913" y="1600200"/>
            <a:ext cx="15255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2000" b="1"/>
              <a:t>Background</a:t>
            </a:r>
          </a:p>
          <a:p>
            <a:pPr algn="ctr"/>
            <a:r>
              <a:rPr lang="en-US" altLang="en-US" sz="2000" b="1"/>
              <a:t>Chart</a:t>
            </a:r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4495800" y="1524000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2000" b="1"/>
              <a:t>Battle of Antietam</a:t>
            </a:r>
            <a:endParaRPr lang="en-US" altLang="en-US"/>
          </a:p>
        </p:txBody>
      </p:sp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6034088" y="1600200"/>
            <a:ext cx="1141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2000" b="1"/>
              <a:t>Glossary</a:t>
            </a:r>
          </a:p>
        </p:txBody>
      </p:sp>
      <p:sp>
        <p:nvSpPr>
          <p:cNvPr id="4152" name="Text Box 56"/>
          <p:cNvSpPr txBox="1">
            <a:spLocks noChangeArrowheads="1"/>
          </p:cNvSpPr>
          <p:nvPr/>
        </p:nvSpPr>
        <p:spPr bwMode="auto">
          <a:xfrm>
            <a:off x="7759655" y="1524000"/>
            <a:ext cx="7970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altLang="en-US" sz="2000" b="1" dirty="0" smtClean="0"/>
              <a:t>MIBs</a:t>
            </a:r>
            <a:endParaRPr lang="en-US" altLang="en-US" sz="2000" b="1" dirty="0"/>
          </a:p>
        </p:txBody>
      </p:sp>
      <p:sp>
        <p:nvSpPr>
          <p:cNvPr id="4153" name="AutoShape 57">
            <a:hlinkClick r:id="rId32" action="ppaction://hlinksldjump" highlightClick="1">
              <a:snd r:embed="rId33" name="CAMERA.WAV"/>
            </a:hlinkClick>
          </p:cNvPr>
          <p:cNvSpPr>
            <a:spLocks noChangeArrowheads="1"/>
          </p:cNvSpPr>
          <p:nvPr/>
        </p:nvSpPr>
        <p:spPr bwMode="auto">
          <a:xfrm>
            <a:off x="7620000" y="228600"/>
            <a:ext cx="1295400" cy="762000"/>
          </a:xfrm>
          <a:prstGeom prst="actionButtonBlank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8153400" y="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55" name="Text Box 59">
            <a:hlinkClick r:id="rId32" action="ppaction://hlinksldjump"/>
          </p:cNvPr>
          <p:cNvSpPr txBox="1">
            <a:spLocks noChangeArrowheads="1"/>
          </p:cNvSpPr>
          <p:nvPr/>
        </p:nvSpPr>
        <p:spPr bwMode="auto">
          <a:xfrm>
            <a:off x="7696200" y="228600"/>
            <a:ext cx="12192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hlinkClick r:id="rId32" action="ppaction://hlinksldjump"/>
              </a:rPr>
              <a:t>Final</a:t>
            </a:r>
          </a:p>
          <a:p>
            <a:pPr algn="ctr">
              <a:spcBef>
                <a:spcPct val="50000"/>
              </a:spcBef>
            </a:pPr>
            <a:r>
              <a:rPr lang="en-US" sz="1800" dirty="0">
                <a:hlinkClick r:id="rId32" action="ppaction://hlinksldjump"/>
              </a:rPr>
              <a:t>Jeopardy</a:t>
            </a:r>
            <a:endParaRPr lang="en-US" sz="1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" grpId="0" autoUpdateAnimBg="0"/>
      <p:bldP spid="4148" grpId="0" autoUpdateAnimBg="0"/>
      <p:bldP spid="4149" grpId="0" autoUpdateAnimBg="0"/>
      <p:bldP spid="4150" grpId="0" autoUpdateAnimBg="0"/>
      <p:bldP spid="4151" grpId="0" autoUpdateAnimBg="0"/>
      <p:bldP spid="415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3" name="Rectangle 1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altLang="en-US" sz="8000"/>
              <a:t>Dispatches - 40</a:t>
            </a:r>
          </a:p>
        </p:txBody>
      </p:sp>
      <p:sp>
        <p:nvSpPr>
          <p:cNvPr id="18444" name="Rectangle 12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3048000"/>
          </a:xfrm>
          <a:noFill/>
          <a:ln/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sz="5400"/>
              <a:t>Answer: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sz="5400"/>
              <a:t>Victors at the Second Battle of Bull Run</a:t>
            </a:r>
          </a:p>
        </p:txBody>
      </p:sp>
      <p:sp>
        <p:nvSpPr>
          <p:cNvPr id="18445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458200" cy="11430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altLang="en-US" sz="8000"/>
              <a:t>Dispatches - 50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3429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5400"/>
              <a:t>Answer: 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5400"/>
              <a:t>The two ironclad ships that clashed at Hampton Roads, Virginia </a:t>
            </a:r>
          </a:p>
        </p:txBody>
      </p:sp>
      <p:sp>
        <p:nvSpPr>
          <p:cNvPr id="19464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143000"/>
            <a:ext cx="77724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7000"/>
              <a:t>Background Chart - 10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362200"/>
            <a:ext cx="8686800" cy="31242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sz="5400"/>
              <a:t>Answer: 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sz="5400"/>
              <a:t>Federals, Yanks, Billy Yanks, Yankees</a:t>
            </a:r>
          </a:p>
        </p:txBody>
      </p:sp>
      <p:sp>
        <p:nvSpPr>
          <p:cNvPr id="2048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11430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altLang="en-US" sz="7000"/>
              <a:t>Background Chart - 20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438400"/>
            <a:ext cx="7772400" cy="36576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sz="5400"/>
              <a:t>Answer: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sz="5400"/>
              <a:t>Montgomery, Alabama for a brief period- then Richmond, Virginia</a:t>
            </a:r>
          </a:p>
        </p:txBody>
      </p:sp>
      <p:sp>
        <p:nvSpPr>
          <p:cNvPr id="2151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7772400" cy="11430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altLang="en-US" sz="7000"/>
              <a:t>Background Chart - 30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90800"/>
            <a:ext cx="7772400" cy="2667000"/>
          </a:xfrm>
        </p:spPr>
        <p:txBody>
          <a:bodyPr>
            <a:normAutofit fontScale="92500"/>
          </a:bodyPr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5400"/>
              <a:t>Answer: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5400"/>
              <a:t>Jefferson Davis, a former senator from Mississippi</a:t>
            </a:r>
          </a:p>
        </p:txBody>
      </p:sp>
      <p:sp>
        <p:nvSpPr>
          <p:cNvPr id="2253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11430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altLang="en-US" sz="7000"/>
              <a:t>Background Chart - 40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819400"/>
            <a:ext cx="7772400" cy="1676400"/>
          </a:xfrm>
        </p:spPr>
        <p:txBody>
          <a:bodyPr>
            <a:normAutofit fontScale="92500" lnSpcReduction="10000"/>
          </a:bodyPr>
          <a:lstStyle/>
          <a:p>
            <a:pPr algn="ctr">
              <a:buFont typeface="Monotype Sorts" pitchFamily="2" charset="2"/>
              <a:buNone/>
            </a:pPr>
            <a:r>
              <a:rPr lang="en-US" altLang="en-US" sz="6000"/>
              <a:t>Answer: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sz="6000"/>
              <a:t>23 states</a:t>
            </a:r>
          </a:p>
        </p:txBody>
      </p:sp>
      <p:sp>
        <p:nvSpPr>
          <p:cNvPr id="23561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1219200"/>
            <a:ext cx="7772400" cy="11430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altLang="en-US" sz="7000"/>
              <a:t>Background Chart - 50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7772400" cy="2895600"/>
          </a:xfrm>
        </p:spPr>
        <p:txBody>
          <a:bodyPr/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4800"/>
              <a:t>Answer: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4800"/>
              <a:t>To save “The Southern Way of Life”-which included slavery</a:t>
            </a:r>
          </a:p>
        </p:txBody>
      </p:sp>
      <p:sp>
        <p:nvSpPr>
          <p:cNvPr id="24585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3810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1" lang="en-US" altLang="en-US" sz="7000">
                <a:solidFill>
                  <a:schemeClr val="tx2"/>
                </a:solidFill>
              </a:rPr>
              <a:t>Battle of Antietam - 10</a:t>
            </a:r>
          </a:p>
        </p:txBody>
      </p:sp>
      <p:sp>
        <p:nvSpPr>
          <p:cNvPr id="28679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143000" y="2133600"/>
            <a:ext cx="7010400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500"/>
              <a:t>Answer:</a:t>
            </a:r>
          </a:p>
          <a:p>
            <a:pPr algn="ctr">
              <a:spcBef>
                <a:spcPct val="50000"/>
              </a:spcBef>
            </a:pPr>
            <a:r>
              <a:rPr lang="en-US" sz="4500"/>
              <a:t>This general marched in to this battle, on the defensive, with 38,000 troops.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1" lang="en-US" altLang="en-US" sz="7000">
                <a:solidFill>
                  <a:schemeClr val="tx2"/>
                </a:solidFill>
              </a:rPr>
              <a:t>Battle of Antietam - 20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572000" y="31877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2970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524000" y="27432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0" y="2057400"/>
            <a:ext cx="9144000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/>
              <a:t>Answer:</a:t>
            </a:r>
          </a:p>
          <a:p>
            <a:pPr algn="ctr">
              <a:spcBef>
                <a:spcPct val="50000"/>
              </a:spcBef>
            </a:pPr>
            <a:r>
              <a:rPr lang="en-US" sz="5000"/>
              <a:t>The nickname given to a long, rutted, sunken road that the troops battled over.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1" lang="en-US" altLang="en-US" sz="7000">
                <a:solidFill>
                  <a:schemeClr val="tx2"/>
                </a:solidFill>
              </a:rPr>
              <a:t>Battle of Antietam - 30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638675" y="2578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438400" y="5105400"/>
            <a:ext cx="4584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5400"/>
              <a:t>Daily Double!!!</a:t>
            </a:r>
          </a:p>
        </p:txBody>
      </p:sp>
      <p:sp>
        <p:nvSpPr>
          <p:cNvPr id="30727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295400" y="2133600"/>
            <a:ext cx="6553200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 dirty="0"/>
              <a:t>Answer:</a:t>
            </a:r>
          </a:p>
          <a:p>
            <a:pPr algn="ctr">
              <a:spcBef>
                <a:spcPct val="50000"/>
              </a:spcBef>
            </a:pPr>
            <a:r>
              <a:rPr lang="en-US" sz="5000"/>
              <a:t>The winner of the Battle of Antietam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2514600"/>
          </a:xfrm>
        </p:spPr>
        <p:txBody>
          <a:bodyPr/>
          <a:lstStyle/>
          <a:p>
            <a:pPr algn="ctr"/>
            <a:r>
              <a:rPr lang="en-US" altLang="en-US" sz="7000"/>
              <a:t>Battle of Bull Run - 10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971800"/>
            <a:ext cx="7772400" cy="1905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altLang="en-US" sz="5400" dirty="0" smtClean="0"/>
              <a:t>Answer: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sz="5400" dirty="0" smtClean="0"/>
              <a:t>The </a:t>
            </a:r>
            <a:r>
              <a:rPr lang="en-US" altLang="en-US" sz="5400" dirty="0" smtClean="0"/>
              <a:t>reason General Beauregard knew of the Union plans.</a:t>
            </a:r>
            <a:endParaRPr lang="en-US" altLang="en-US" sz="5400" dirty="0"/>
          </a:p>
        </p:txBody>
      </p:sp>
      <p:sp>
        <p:nvSpPr>
          <p:cNvPr id="10247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1" lang="en-US" altLang="en-US" sz="7000">
                <a:solidFill>
                  <a:schemeClr val="tx2"/>
                </a:solidFill>
              </a:rPr>
              <a:t>Battle of Antietam - 40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638675" y="2578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3175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57200" y="2133600"/>
            <a:ext cx="8077200" cy="355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800"/>
              <a:t>Answer:</a:t>
            </a:r>
          </a:p>
          <a:p>
            <a:pPr algn="ctr">
              <a:spcBef>
                <a:spcPct val="50000"/>
              </a:spcBef>
            </a:pPr>
            <a:r>
              <a:rPr lang="en-US" sz="4200"/>
              <a:t>The reason Lee is forced to turn and fight the Union army near a small town called Sharpsburg before he was ready.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1" lang="en-US" altLang="en-US" sz="7000">
                <a:solidFill>
                  <a:schemeClr val="tx2"/>
                </a:solidFill>
              </a:rPr>
              <a:t>Battle of Antietam - 50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638675" y="2578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3277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09600" y="1981200"/>
            <a:ext cx="8077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5000"/>
              <a:t>Answer:</a:t>
            </a:r>
          </a:p>
          <a:p>
            <a:pPr algn="ctr"/>
            <a:r>
              <a:rPr lang="en-US" sz="5000"/>
              <a:t>The morning part of the battle raged through a cornfield, the woods and this church.</a:t>
            </a:r>
          </a:p>
          <a:p>
            <a:pPr algn="ctr">
              <a:spcBef>
                <a:spcPct val="50000"/>
              </a:spcBef>
            </a:pPr>
            <a:endParaRPr lang="en-US" sz="44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1" lang="en-US" altLang="en-US" sz="7000">
                <a:solidFill>
                  <a:schemeClr val="tx2"/>
                </a:solidFill>
              </a:rPr>
              <a:t>Glossary - 10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638675" y="2578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3379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57200" y="1828800"/>
            <a:ext cx="8458200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000"/>
              <a:t>Answer:</a:t>
            </a:r>
          </a:p>
          <a:p>
            <a:pPr algn="ctr">
              <a:spcBef>
                <a:spcPct val="50000"/>
              </a:spcBef>
            </a:pPr>
            <a:r>
              <a:rPr lang="en-US" sz="5000"/>
              <a:t>The formal release of slaves from bondage, as it happened in January 1863.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1" lang="en-US" altLang="en-US" sz="7000">
                <a:solidFill>
                  <a:schemeClr val="tx2"/>
                </a:solidFill>
              </a:rPr>
              <a:t>Glossary - 20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638675" y="2578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34823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0" y="1600200"/>
            <a:ext cx="9144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200" dirty="0"/>
              <a:t>Answer:</a:t>
            </a:r>
          </a:p>
          <a:p>
            <a:pPr algn="ctr">
              <a:spcBef>
                <a:spcPct val="50000"/>
              </a:spcBef>
            </a:pPr>
            <a:r>
              <a:rPr lang="en-US" sz="4200" dirty="0"/>
              <a:t>The standard rifle bullet used in the war. From France, it made the rifle more accurate and led to staggering casualties.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1" lang="en-US" altLang="en-US" sz="7000">
                <a:solidFill>
                  <a:schemeClr val="tx2"/>
                </a:solidFill>
              </a:rPr>
              <a:t>Glossary - 30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638675" y="2578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3584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0" y="1752600"/>
            <a:ext cx="91440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700"/>
              <a:t>Answer:</a:t>
            </a:r>
          </a:p>
          <a:p>
            <a:pPr algn="ctr">
              <a:spcBef>
                <a:spcPct val="50000"/>
              </a:spcBef>
            </a:pPr>
            <a:r>
              <a:rPr lang="en-US" sz="4700"/>
              <a:t>A Northern Democrat who agreed with Southern secession and clamored for peace during the war.</a:t>
            </a:r>
            <a:r>
              <a:rPr lang="en-US" sz="4400"/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1" lang="en-US" altLang="en-US" sz="8000">
                <a:solidFill>
                  <a:schemeClr val="tx2"/>
                </a:solidFill>
              </a:rPr>
              <a:t>Glossary - 40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638675" y="2578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3687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533400" y="1828800"/>
            <a:ext cx="8153400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/>
              <a:t>Answer:</a:t>
            </a:r>
          </a:p>
          <a:p>
            <a:pPr algn="ctr">
              <a:spcBef>
                <a:spcPct val="50000"/>
              </a:spcBef>
            </a:pPr>
            <a:r>
              <a:rPr lang="en-US" sz="4800"/>
              <a:t>An attack against the flanks of an enemy’s army, in hopes of eventually encircling it.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1" lang="en-US" altLang="en-US" sz="8000">
                <a:solidFill>
                  <a:schemeClr val="tx2"/>
                </a:solidFill>
              </a:rPr>
              <a:t>Glossary - 50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4638675" y="2578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37895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533400" y="1981200"/>
            <a:ext cx="82296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700" dirty="0"/>
              <a:t>Answer:</a:t>
            </a:r>
          </a:p>
          <a:p>
            <a:pPr algn="ctr">
              <a:spcBef>
                <a:spcPct val="50000"/>
              </a:spcBef>
            </a:pPr>
            <a:r>
              <a:rPr lang="en-US" sz="4700" dirty="0"/>
              <a:t>The liquid drug used to anesthetize (put to sleep) wounded soldiers in the war.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1" lang="en-US" altLang="en-US" sz="4800" dirty="0" smtClean="0">
                <a:solidFill>
                  <a:schemeClr val="tx2"/>
                </a:solidFill>
              </a:rPr>
              <a:t>Military Intelligence Briefings </a:t>
            </a:r>
            <a:r>
              <a:rPr kumimoji="1" lang="en-US" altLang="en-US" sz="4800" dirty="0">
                <a:solidFill>
                  <a:schemeClr val="tx2"/>
                </a:solidFill>
              </a:rPr>
              <a:t>- 10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4638675" y="2578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3891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33400" y="2133600"/>
            <a:ext cx="8229600" cy="190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700" dirty="0"/>
              <a:t>Answer</a:t>
            </a:r>
            <a:r>
              <a:rPr lang="en-US" sz="4700" dirty="0" smtClean="0"/>
              <a:t>:</a:t>
            </a:r>
          </a:p>
          <a:p>
            <a:pPr algn="ctr">
              <a:spcBef>
                <a:spcPct val="50000"/>
              </a:spcBef>
            </a:pPr>
            <a:r>
              <a:rPr lang="en-US" sz="4700" dirty="0" smtClean="0"/>
              <a:t>His real name was Hiram.</a:t>
            </a:r>
            <a:endParaRPr lang="en-US" sz="47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638675" y="2578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39943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33400" y="1981200"/>
            <a:ext cx="8229600" cy="2623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700" dirty="0"/>
              <a:t>Answer</a:t>
            </a:r>
            <a:r>
              <a:rPr lang="en-US" sz="4700" dirty="0" smtClean="0"/>
              <a:t>:</a:t>
            </a:r>
          </a:p>
          <a:p>
            <a:pPr algn="ctr">
              <a:spcBef>
                <a:spcPct val="50000"/>
              </a:spcBef>
            </a:pPr>
            <a:r>
              <a:rPr lang="en-US" sz="4700" dirty="0" smtClean="0"/>
              <a:t>Three of the roles of women in the Civil War</a:t>
            </a:r>
            <a:endParaRPr lang="en-US" sz="47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1" lang="en-US" altLang="en-US" sz="4800" dirty="0" smtClean="0">
                <a:solidFill>
                  <a:schemeClr val="tx2"/>
                </a:solidFill>
              </a:rPr>
              <a:t>Military Intelligence Briefings </a:t>
            </a:r>
            <a:r>
              <a:rPr kumimoji="1" lang="en-US" altLang="en-US" sz="4800" dirty="0">
                <a:solidFill>
                  <a:schemeClr val="tx2"/>
                </a:solidFill>
              </a:rPr>
              <a:t>- </a:t>
            </a:r>
            <a:r>
              <a:rPr kumimoji="1" lang="en-US" altLang="en-US" sz="4800" dirty="0" smtClean="0">
                <a:solidFill>
                  <a:schemeClr val="tx2"/>
                </a:solidFill>
              </a:rPr>
              <a:t>20</a:t>
            </a:r>
            <a:endParaRPr kumimoji="1" lang="en-US" altLang="en-US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4638675" y="2578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4096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1" lang="en-US" altLang="en-US" sz="4800" dirty="0" smtClean="0">
                <a:solidFill>
                  <a:schemeClr val="tx2"/>
                </a:solidFill>
              </a:rPr>
              <a:t>Military Intelligence Briefings </a:t>
            </a:r>
            <a:r>
              <a:rPr kumimoji="1" lang="en-US" altLang="en-US" sz="4800" dirty="0">
                <a:solidFill>
                  <a:schemeClr val="tx2"/>
                </a:solidFill>
              </a:rPr>
              <a:t>- </a:t>
            </a:r>
            <a:r>
              <a:rPr kumimoji="1" lang="en-US" altLang="en-US" sz="4800" dirty="0" smtClean="0">
                <a:solidFill>
                  <a:schemeClr val="tx2"/>
                </a:solidFill>
              </a:rPr>
              <a:t>30</a:t>
            </a:r>
            <a:endParaRPr kumimoji="1" lang="en-US" altLang="en-US" sz="4800" dirty="0">
              <a:solidFill>
                <a:schemeClr val="tx2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33400" y="1981200"/>
            <a:ext cx="8229600" cy="2623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700" dirty="0"/>
              <a:t>Answer</a:t>
            </a:r>
            <a:r>
              <a:rPr lang="en-US" sz="4700" dirty="0" smtClean="0"/>
              <a:t>:</a:t>
            </a:r>
          </a:p>
          <a:p>
            <a:pPr algn="ctr">
              <a:spcBef>
                <a:spcPct val="50000"/>
              </a:spcBef>
            </a:pPr>
            <a:r>
              <a:rPr lang="en-US" sz="4700" dirty="0" smtClean="0"/>
              <a:t>The m</a:t>
            </a:r>
            <a:r>
              <a:rPr lang="en-US" sz="4700" dirty="0" smtClean="0"/>
              <a:t>ost infamous Prisoner of War camp.</a:t>
            </a:r>
            <a:endParaRPr lang="en-US" sz="47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>
          <a:xfrm>
            <a:off x="762000" y="1219200"/>
            <a:ext cx="7772400" cy="11430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altLang="en-US" sz="7000"/>
              <a:t>Battle of Bull Run - 20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514600"/>
            <a:ext cx="7772400" cy="2514600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altLang="en-US" sz="5400" dirty="0" smtClean="0"/>
              <a:t>Answer: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5400" dirty="0" smtClean="0"/>
              <a:t>This </a:t>
            </a:r>
            <a:r>
              <a:rPr lang="en-US" altLang="en-US" sz="5400" dirty="0" smtClean="0"/>
              <a:t>general earned his famous nickname for bravery in combat, which was a turning point in the battle.</a:t>
            </a:r>
            <a:endParaRPr lang="en-US" altLang="en-US" sz="4500" dirty="0"/>
          </a:p>
        </p:txBody>
      </p:sp>
      <p:sp>
        <p:nvSpPr>
          <p:cNvPr id="1127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4638675" y="2578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4199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533400" y="1981200"/>
            <a:ext cx="8229600" cy="2623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700" dirty="0"/>
              <a:t>Answer</a:t>
            </a:r>
            <a:r>
              <a:rPr lang="en-US" sz="4700" dirty="0" smtClean="0"/>
              <a:t>:</a:t>
            </a:r>
          </a:p>
          <a:p>
            <a:pPr algn="ctr">
              <a:spcBef>
                <a:spcPct val="50000"/>
              </a:spcBef>
            </a:pPr>
            <a:r>
              <a:rPr lang="en-US" sz="4700" dirty="0" smtClean="0"/>
              <a:t>The most visited battleground that is now a National Park.</a:t>
            </a:r>
            <a:endParaRPr lang="en-US" sz="47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1" lang="en-US" altLang="en-US" sz="4800" dirty="0" smtClean="0">
                <a:solidFill>
                  <a:schemeClr val="tx2"/>
                </a:solidFill>
              </a:rPr>
              <a:t>Military Intelligence Briefings </a:t>
            </a:r>
            <a:r>
              <a:rPr kumimoji="1" lang="en-US" altLang="en-US" sz="4800" dirty="0">
                <a:solidFill>
                  <a:schemeClr val="tx2"/>
                </a:solidFill>
              </a:rPr>
              <a:t>- </a:t>
            </a:r>
            <a:r>
              <a:rPr kumimoji="1" lang="en-US" altLang="en-US" sz="4800" dirty="0" smtClean="0">
                <a:solidFill>
                  <a:schemeClr val="tx2"/>
                </a:solidFill>
              </a:rPr>
              <a:t>40</a:t>
            </a:r>
            <a:endParaRPr kumimoji="1" lang="en-US" altLang="en-US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4638675" y="25781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43015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kumimoji="1" lang="en-US" altLang="en-US" sz="4800" dirty="0" smtClean="0">
                <a:solidFill>
                  <a:schemeClr val="tx2"/>
                </a:solidFill>
              </a:rPr>
              <a:t>Military Intelligence Briefings </a:t>
            </a:r>
            <a:r>
              <a:rPr kumimoji="1" lang="en-US" altLang="en-US" sz="4800" dirty="0">
                <a:solidFill>
                  <a:schemeClr val="tx2"/>
                </a:solidFill>
              </a:rPr>
              <a:t>- </a:t>
            </a:r>
            <a:r>
              <a:rPr kumimoji="1" lang="en-US" altLang="en-US" sz="4800" dirty="0" smtClean="0">
                <a:solidFill>
                  <a:schemeClr val="tx2"/>
                </a:solidFill>
              </a:rPr>
              <a:t>50</a:t>
            </a:r>
            <a:endParaRPr kumimoji="1" lang="en-US" altLang="en-US" sz="4800" dirty="0">
              <a:solidFill>
                <a:schemeClr val="tx2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33400" y="1295400"/>
            <a:ext cx="8229600" cy="2623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700" dirty="0"/>
              <a:t>Answer</a:t>
            </a:r>
            <a:r>
              <a:rPr lang="en-US" sz="4700" dirty="0" smtClean="0"/>
              <a:t>:</a:t>
            </a:r>
          </a:p>
          <a:p>
            <a:pPr algn="ctr">
              <a:spcBef>
                <a:spcPct val="50000"/>
              </a:spcBef>
            </a:pPr>
            <a:r>
              <a:rPr lang="en-US" sz="4700" dirty="0" smtClean="0"/>
              <a:t>The invention that changed the face of warfare in America.</a:t>
            </a:r>
            <a:endParaRPr lang="en-US" sz="47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28600" y="533400"/>
            <a:ext cx="8656638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6600"/>
              <a:t>Final Jeopardy Category: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676400" y="2286000"/>
            <a:ext cx="1841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altLang="en-US" sz="18900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990600" y="2971800"/>
            <a:ext cx="6934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/>
              <a:t>BATTLES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4529138" y="304800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US" altLang="en-US" sz="4000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905000" y="533400"/>
            <a:ext cx="5141913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6600"/>
              <a:t>Final Jeopardy</a:t>
            </a:r>
          </a:p>
        </p:txBody>
      </p:sp>
      <p:pic>
        <p:nvPicPr>
          <p:cNvPr id="48132" name="Picture 48131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5791200"/>
            <a:ext cx="304800" cy="304800"/>
          </a:xfrm>
          <a:prstGeom prst="rect">
            <a:avLst/>
          </a:prstGeom>
          <a:noFill/>
        </p:spPr>
      </p:pic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0" y="1981200"/>
            <a:ext cx="9144000" cy="4593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500" dirty="0"/>
              <a:t>Answer:</a:t>
            </a:r>
          </a:p>
          <a:p>
            <a:pPr algn="ctr">
              <a:spcBef>
                <a:spcPct val="50000"/>
              </a:spcBef>
            </a:pPr>
            <a:r>
              <a:rPr lang="en-US" sz="6500" dirty="0" smtClean="0"/>
              <a:t>Lincoln’s purpose in visiting Sharpsburg after the battle.</a:t>
            </a:r>
            <a:endParaRPr lang="en-US" sz="65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813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132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11430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altLang="en-US" sz="7000"/>
              <a:t>Battle of Bull Run - 30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971800"/>
            <a:ext cx="7772400" cy="2590800"/>
          </a:xfrm>
        </p:spPr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en-US" altLang="en-US" sz="4800" dirty="0" smtClean="0"/>
              <a:t>Answer:</a:t>
            </a:r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r>
              <a:rPr lang="en-US" sz="4800" dirty="0" smtClean="0"/>
              <a:t>To </a:t>
            </a:r>
            <a:r>
              <a:rPr lang="en-US" sz="4800" dirty="0"/>
              <a:t>capture the Virginia railroad line at Manassas Junction.</a:t>
            </a:r>
            <a:endParaRPr lang="en-US" altLang="en-US" sz="4800" dirty="0"/>
          </a:p>
          <a:p>
            <a:pPr algn="ctr">
              <a:lnSpc>
                <a:spcPct val="80000"/>
              </a:lnSpc>
              <a:buFont typeface="Monotype Sorts" pitchFamily="2" charset="2"/>
              <a:buNone/>
            </a:pPr>
            <a:endParaRPr lang="en-US" altLang="en-US" sz="4800" dirty="0"/>
          </a:p>
        </p:txBody>
      </p:sp>
      <p:sp>
        <p:nvSpPr>
          <p:cNvPr id="1229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11430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altLang="en-US" sz="7000"/>
              <a:t>Battle of Bull Run - 40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2514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en-US" sz="5400" dirty="0" smtClean="0"/>
              <a:t>Answer: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sz="5000" dirty="0" smtClean="0"/>
              <a:t>Brigadier </a:t>
            </a:r>
            <a:r>
              <a:rPr lang="en-US" sz="5000" dirty="0"/>
              <a:t>General Irvin McDowell</a:t>
            </a:r>
            <a:endParaRPr lang="en-US" altLang="en-US" sz="5000" dirty="0"/>
          </a:p>
        </p:txBody>
      </p:sp>
      <p:sp>
        <p:nvSpPr>
          <p:cNvPr id="13321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11430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altLang="en-US" sz="7000"/>
              <a:t>Battle of Bull Run - 50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2971800"/>
            <a:ext cx="9144000" cy="2971800"/>
          </a:xfrm>
        </p:spPr>
        <p:txBody>
          <a:bodyPr/>
          <a:lstStyle/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4800" dirty="0"/>
              <a:t>Answer:</a:t>
            </a:r>
          </a:p>
          <a:p>
            <a:pPr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4800" dirty="0"/>
              <a:t>During the retreat, the road to Washington became clogged with these…</a:t>
            </a:r>
          </a:p>
        </p:txBody>
      </p:sp>
      <p:sp>
        <p:nvSpPr>
          <p:cNvPr id="14345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371600"/>
          </a:xfrm>
        </p:spPr>
        <p:txBody>
          <a:bodyPr/>
          <a:lstStyle/>
          <a:p>
            <a:pPr algn="ctr"/>
            <a:r>
              <a:rPr lang="en-US" altLang="en-US" sz="8000"/>
              <a:t>Dispatches - 10</a:t>
            </a:r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27432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sz="5400" dirty="0"/>
              <a:t>Answer: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sz="5400" dirty="0"/>
              <a:t>The location of the first casualties of the war.</a:t>
            </a:r>
          </a:p>
        </p:txBody>
      </p:sp>
      <p:sp>
        <p:nvSpPr>
          <p:cNvPr id="15367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altLang="en-US" sz="8000"/>
              <a:t>Dispatches - 20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7772400" cy="33528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sz="5400"/>
              <a:t>Answer: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sz="5400"/>
              <a:t>How Lincoln raised money for the war</a:t>
            </a:r>
          </a:p>
        </p:txBody>
      </p:sp>
      <p:sp>
        <p:nvSpPr>
          <p:cNvPr id="16391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>
            <a:normAutofit fontScale="90000"/>
          </a:bodyPr>
          <a:lstStyle/>
          <a:p>
            <a:pPr algn="ctr"/>
            <a:r>
              <a:rPr lang="en-US" altLang="en-US" sz="8000"/>
              <a:t>Dispatches - 30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37338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 sz="5200"/>
              <a:t>Answer:</a:t>
            </a:r>
          </a:p>
          <a:p>
            <a:pPr algn="ctr">
              <a:buFont typeface="Monotype Sorts" pitchFamily="2" charset="2"/>
              <a:buNone/>
            </a:pPr>
            <a:r>
              <a:rPr lang="en-US" altLang="en-US" sz="5200"/>
              <a:t>Named Army Chief in Nov. 1861, also known as “Little Mac”</a:t>
            </a:r>
          </a:p>
        </p:txBody>
      </p:sp>
      <p:sp>
        <p:nvSpPr>
          <p:cNvPr id="17417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600" y="6172200"/>
            <a:ext cx="457200" cy="411163"/>
          </a:xfrm>
          <a:prstGeom prst="actionButtonBlank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749</TotalTime>
  <Words>622</Words>
  <Application>Microsoft Office PowerPoint</Application>
  <PresentationFormat>On-screen Show (4:3)</PresentationFormat>
  <Paragraphs>138</Paragraphs>
  <Slides>33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Foundry</vt:lpstr>
      <vt:lpstr>JEOPARDY</vt:lpstr>
      <vt:lpstr>Battle of Bull Run - 10</vt:lpstr>
      <vt:lpstr>Battle of Bull Run - 20</vt:lpstr>
      <vt:lpstr>Battle of Bull Run - 30</vt:lpstr>
      <vt:lpstr>Battle of Bull Run - 40</vt:lpstr>
      <vt:lpstr>Battle of Bull Run - 50</vt:lpstr>
      <vt:lpstr>Dispatches - 10</vt:lpstr>
      <vt:lpstr>Dispatches - 20</vt:lpstr>
      <vt:lpstr>Dispatches - 30</vt:lpstr>
      <vt:lpstr>Dispatches - 40</vt:lpstr>
      <vt:lpstr>Dispatches - 50</vt:lpstr>
      <vt:lpstr>Background Chart - 10</vt:lpstr>
      <vt:lpstr>Background Chart - 20</vt:lpstr>
      <vt:lpstr>Background Chart - 30</vt:lpstr>
      <vt:lpstr>Background Chart - 40</vt:lpstr>
      <vt:lpstr>Background Chart - 50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Get Ready to Play Some</dc:title>
  <dc:creator>Christopher Witschonke</dc:creator>
  <cp:lastModifiedBy>englanda</cp:lastModifiedBy>
  <cp:revision>34</cp:revision>
  <dcterms:created xsi:type="dcterms:W3CDTF">2000-06-27T21:53:17Z</dcterms:created>
  <dcterms:modified xsi:type="dcterms:W3CDTF">2013-05-02T15:59:45Z</dcterms:modified>
</cp:coreProperties>
</file>