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</p:sldMasterIdLst>
  <p:notesMasterIdLst>
    <p:notesMasterId r:id="rId39"/>
  </p:notesMasterIdLst>
  <p:sldIdLst>
    <p:sldId id="257" r:id="rId4"/>
    <p:sldId id="275" r:id="rId5"/>
    <p:sldId id="276" r:id="rId6"/>
    <p:sldId id="277" r:id="rId7"/>
    <p:sldId id="259" r:id="rId8"/>
    <p:sldId id="293" r:id="rId9"/>
    <p:sldId id="292" r:id="rId10"/>
    <p:sldId id="260" r:id="rId11"/>
    <p:sldId id="261" r:id="rId12"/>
    <p:sldId id="278" r:id="rId13"/>
    <p:sldId id="263" r:id="rId14"/>
    <p:sldId id="264" r:id="rId15"/>
    <p:sldId id="279" r:id="rId16"/>
    <p:sldId id="280" r:id="rId17"/>
    <p:sldId id="281" r:id="rId18"/>
    <p:sldId id="265" r:id="rId19"/>
    <p:sldId id="266" r:id="rId20"/>
    <p:sldId id="283" r:id="rId21"/>
    <p:sldId id="285" r:id="rId22"/>
    <p:sldId id="284" r:id="rId23"/>
    <p:sldId id="298" r:id="rId24"/>
    <p:sldId id="297" r:id="rId25"/>
    <p:sldId id="299" r:id="rId26"/>
    <p:sldId id="294" r:id="rId27"/>
    <p:sldId id="295" r:id="rId28"/>
    <p:sldId id="296" r:id="rId29"/>
    <p:sldId id="270" r:id="rId30"/>
    <p:sldId id="287" r:id="rId31"/>
    <p:sldId id="288" r:id="rId32"/>
    <p:sldId id="289" r:id="rId33"/>
    <p:sldId id="290" r:id="rId34"/>
    <p:sldId id="291" r:id="rId35"/>
    <p:sldId id="271" r:id="rId36"/>
    <p:sldId id="272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57AF7-8521-446C-9D24-17259CA426D8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FAB5-A61F-4655-A549-03209C93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5A2B146A-A576-47EA-A390-BD9AF529D15B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7CCA6167-08B0-4D49-8445-3EB7329B8983}" type="slidenum">
              <a:rPr lang="en-US" altLang="en-US" sz="120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3C4C8F84-A88B-4537-806F-D2A2E0245CED}" type="slidenum">
              <a:rPr lang="en-US" altLang="en-US" sz="1200">
                <a:solidFill>
                  <a:prstClr val="black"/>
                </a:solidFill>
              </a:rPr>
              <a:pPr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5427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5529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5632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CA0DEF37-3173-4759-8006-D91F6F77DD45}" type="slidenum">
              <a:rPr lang="en-US" altLang="en-US" sz="120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30C0CF99-6A21-43C1-B135-9BEB3FAAF16B}" type="slidenum">
              <a:rPr lang="en-US" altLang="en-US" sz="120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6656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4096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6553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69A37-5AAD-4F24-9654-C4E1A1154D26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66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F399C857-B628-45B3-A89A-B73C8D144A66}" type="slidenum">
              <a:rPr lang="en-US" altLang="en-US" sz="1200">
                <a:solidFill>
                  <a:prstClr val="black"/>
                </a:solidFill>
              </a:rPr>
              <a:pPr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AC1CD06D-C3B2-480F-AF22-A2AFB207CF5E}" type="slidenum">
              <a:rPr lang="en-US" altLang="en-US" sz="1200">
                <a:solidFill>
                  <a:prstClr val="black"/>
                </a:solidFill>
              </a:rPr>
              <a:pPr/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6357F161-98AB-4A4E-9B15-A4B4D0FCB6F7}" type="slidenum">
              <a:rPr lang="en-US" altLang="en-US" sz="1200">
                <a:solidFill>
                  <a:prstClr val="black"/>
                </a:solidFill>
              </a:rPr>
              <a:pPr/>
              <a:t>34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6758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4198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10C7A95C-3795-48B9-B9AB-6F7364CE6E68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450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4175" cy="4092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89343758-2092-45D2-B287-A81FE230C8A2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fld id="{486A00CF-6078-41EE-BA09-825073BD4855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8CC1-8DD2-47AB-9B49-F60F25E918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3C962-C59A-45EA-9EC2-58903BC3B7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EBF2B-030D-417F-87E7-F168509901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0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D2D93-C9F3-4F3D-8580-0B970E7C24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9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48588" cy="1119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97300" cy="4090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5500" y="1981200"/>
            <a:ext cx="3798888" cy="40909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AB7F-3459-4E0F-9BDC-06E5259342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016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48588" cy="1119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859A-2B15-4012-8A2F-2EAD208865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647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0BBFF-A30D-427C-B7F9-4782AFD20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4799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D4714-935B-4CE9-9933-D8C4517D1F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03587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9CD6-FDC3-49FF-840B-6C0FD48392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02493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BE55-E0B9-4A45-9B06-B4C07719C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93590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0BBE1-FA93-4ED6-B413-D080C57F1A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5869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0D13-2688-4A87-BD9A-C443CC0430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73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327B7-A2EA-4926-892E-09E6A4B531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1791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6A36-0807-492F-B537-1CA52EED1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17103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65429-D280-4375-AC19-BB2C42744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16580"/>
      </p:ext>
    </p:extLst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32AC1-C856-4D05-B42C-EE0345895D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4921"/>
      </p:ext>
    </p:extLst>
  </p:cSld>
  <p:clrMapOvr>
    <a:masterClrMapping/>
  </p:clrMapOvr>
  <p:transition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3AB0F-0F65-4211-981D-07F377B6F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34978"/>
      </p:ext>
    </p:extLst>
  </p:cSld>
  <p:clrMapOvr>
    <a:masterClrMapping/>
  </p:clrMapOvr>
  <p:transition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EB8C3-536D-4AE2-BC37-216833C5B8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70232"/>
      </p:ext>
    </p:extLst>
  </p:cSld>
  <p:clrMapOvr>
    <a:masterClrMapping/>
  </p:clrMapOvr>
  <p:transition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0BBFF-A30D-427C-B7F9-4782AFD20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00094"/>
      </p:ext>
    </p:extLst>
  </p:cSld>
  <p:clrMapOvr>
    <a:masterClrMapping/>
  </p:clrMapOvr>
  <p:transition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D4714-935B-4CE9-9933-D8C4517D1F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67246"/>
      </p:ext>
    </p:extLst>
  </p:cSld>
  <p:clrMapOvr>
    <a:masterClrMapping/>
  </p:clrMapOvr>
  <p:transition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9CD6-FDC3-49FF-840B-6C0FD48392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77804"/>
      </p:ext>
    </p:extLst>
  </p:cSld>
  <p:clrMapOvr>
    <a:masterClrMapping/>
  </p:clrMapOvr>
  <p:transition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BE55-E0B9-4A45-9B06-B4C07719C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7881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BFAD-FFBB-4C52-906C-C50AAED7D7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0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0BBE1-FA93-4ED6-B413-D080C57F1A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14032"/>
      </p:ext>
    </p:extLst>
  </p:cSld>
  <p:clrMapOvr>
    <a:masterClrMapping/>
  </p:clrMapOvr>
  <p:transition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327B7-A2EA-4926-892E-09E6A4B531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88757"/>
      </p:ext>
    </p:extLst>
  </p:cSld>
  <p:clrMapOvr>
    <a:masterClrMapping/>
  </p:clrMapOvr>
  <p:transition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6A36-0807-492F-B537-1CA52EED1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21435"/>
      </p:ext>
    </p:extLst>
  </p:cSld>
  <p:clrMapOvr>
    <a:masterClrMapping/>
  </p:clrMapOvr>
  <p:transition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65429-D280-4375-AC19-BB2C42744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51474"/>
      </p:ext>
    </p:extLst>
  </p:cSld>
  <p:clrMapOvr>
    <a:masterClrMapping/>
  </p:clrMapOvr>
  <p:transition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32AC1-C856-4D05-B42C-EE0345895D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19090"/>
      </p:ext>
    </p:extLst>
  </p:cSld>
  <p:clrMapOvr>
    <a:masterClrMapping/>
  </p:clrMapOvr>
  <p:transition>
    <p:randomBa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3AB0F-0F65-4211-981D-07F377B6F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2801"/>
      </p:ext>
    </p:extLst>
  </p:cSld>
  <p:clrMapOvr>
    <a:masterClrMapping/>
  </p:clrMapOvr>
  <p:transition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EB8C3-536D-4AE2-BC37-216833C5B8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5876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9183-186E-427B-B3EF-9F5798955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5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2080-3AA4-471E-9BD3-D1056931C2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2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E6DB-EE7B-4BE5-8723-32317E6124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5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8B8C-3202-4EB1-BC1A-059A9B072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8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06AE-628D-4845-8BE7-2255CF2C7D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B367-6B86-456B-8413-A55DEF2A4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4B4BA9-454F-4D90-9126-2FBE8B2BB2BC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9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C4896DC-CB61-48CA-8130-590F7A92C61C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C4896DC-CB61-48CA-8130-590F7A92C61C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2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026"/>
          <p:cNvSpPr txBox="1">
            <a:spLocks noChangeArrowheads="1"/>
          </p:cNvSpPr>
          <p:nvPr/>
        </p:nvSpPr>
        <p:spPr bwMode="auto">
          <a:xfrm>
            <a:off x="1524000" y="1371600"/>
            <a:ext cx="62484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b="1">
                <a:solidFill>
                  <a:srgbClr val="000000"/>
                </a:solidFill>
              </a:rPr>
              <a:t>A New Nation</a:t>
            </a:r>
            <a:endParaRPr lang="en-US" altLang="en-US" sz="3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b="1">
                <a:solidFill>
                  <a:srgbClr val="000000"/>
                </a:solidFill>
              </a:rPr>
              <a:t>1789-1800</a:t>
            </a:r>
          </a:p>
        </p:txBody>
      </p:sp>
    </p:spTree>
    <p:extLst>
      <p:ext uri="{BB962C8B-B14F-4D97-AF65-F5344CB8AC3E}">
        <p14:creationId xmlns:p14="http://schemas.microsoft.com/office/powerpoint/2010/main" val="30400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61975"/>
            <a:ext cx="7756525" cy="1220788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Tariff's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784600" cy="4354513"/>
          </a:xfrm>
        </p:spPr>
        <p:txBody>
          <a:bodyPr/>
          <a:lstStyle/>
          <a:p>
            <a:pPr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/>
              <a:t>Tariff is a tax on imported goods.  It serves two purposes:</a:t>
            </a:r>
          </a:p>
          <a:p>
            <a:pPr lvl="1" indent="-2778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/>
              <a:t>1.  raise money for the government.</a:t>
            </a:r>
          </a:p>
          <a:p>
            <a:pPr lvl="1" indent="-2778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/>
              <a:t>2.  encourage growth of American industry.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814638"/>
            <a:ext cx="3784600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957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20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38200" y="5334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Tariff on imports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026"/>
          <p:cNvSpPr txBox="1">
            <a:spLocks noChangeArrowheads="1"/>
          </p:cNvSpPr>
          <p:nvPr/>
        </p:nvSpPr>
        <p:spPr bwMode="auto">
          <a:xfrm>
            <a:off x="1295400" y="38100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Bank Plan unconstitutional???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403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97000"/>
            <a:ext cx="5080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5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609600" y="685800"/>
            <a:ext cx="7848600" cy="1981200"/>
          </a:xfrm>
          <a:prstGeom prst="doubleWave">
            <a:avLst>
              <a:gd name="adj1" fmla="val 6481"/>
              <a:gd name="adj2" fmla="val 0"/>
            </a:avLst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800">
                <a:solidFill>
                  <a:srgbClr val="990099"/>
                </a:solidFill>
                <a:latin typeface="comic" pitchFamily="80" charset="0"/>
              </a:rPr>
              <a:t>STRICT CONSTRUCTION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71550" y="3581400"/>
            <a:ext cx="7145338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The government has only the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powers that the constitution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specifically gives it</a:t>
            </a:r>
          </a:p>
        </p:txBody>
      </p:sp>
    </p:spTree>
    <p:extLst>
      <p:ext uri="{BB962C8B-B14F-4D97-AF65-F5344CB8AC3E}">
        <p14:creationId xmlns:p14="http://schemas.microsoft.com/office/powerpoint/2010/main" val="18423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1447800" y="838200"/>
            <a:ext cx="6553200" cy="1905000"/>
          </a:xfrm>
          <a:prstGeom prst="wave">
            <a:avLst>
              <a:gd name="adj1" fmla="val 6481"/>
              <a:gd name="adj2" fmla="val 0"/>
            </a:avLst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Loose construction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12900" y="3582988"/>
            <a:ext cx="6280150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The government can do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anything the constitution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does not say it cannot do</a:t>
            </a:r>
          </a:p>
        </p:txBody>
      </p:sp>
    </p:spTree>
    <p:extLst>
      <p:ext uri="{BB962C8B-B14F-4D97-AF65-F5344CB8AC3E}">
        <p14:creationId xmlns:p14="http://schemas.microsoft.com/office/powerpoint/2010/main" val="3575889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1676400" y="990600"/>
            <a:ext cx="5867400" cy="1066800"/>
          </a:xfrm>
          <a:prstGeom prst="wave">
            <a:avLst>
              <a:gd name="adj1" fmla="val 6481"/>
              <a:gd name="adj2" fmla="val 0"/>
            </a:avLst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Elastic clause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65188" y="2971800"/>
            <a:ext cx="742632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A clause in the constitution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that permits congress to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pass laws that are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necessary for congress to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4000">
                <a:solidFill>
                  <a:srgbClr val="990099"/>
                </a:solidFill>
                <a:latin typeface="comic" pitchFamily="80" charset="0"/>
              </a:rPr>
              <a:t> carry out its existing powers. </a:t>
            </a:r>
          </a:p>
        </p:txBody>
      </p:sp>
    </p:spTree>
    <p:extLst>
      <p:ext uri="{BB962C8B-B14F-4D97-AF65-F5344CB8AC3E}">
        <p14:creationId xmlns:p14="http://schemas.microsoft.com/office/powerpoint/2010/main" val="2467164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819400" y="1524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</a:rPr>
              <a:t>Bank Compromise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657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36938"/>
            <a:ext cx="51054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3505200"/>
            <a:ext cx="3352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Federalists get the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Bank of the United States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800600" y="213360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Anti-federalists get </a:t>
            </a:r>
            <a:r>
              <a:rPr lang="en-US" altLang="en-US" b="1">
                <a:solidFill>
                  <a:srgbClr val="000000"/>
                </a:solidFill>
              </a:rPr>
              <a:t>new capital</a:t>
            </a:r>
            <a:r>
              <a:rPr lang="en-US" altLang="en-US">
                <a:solidFill>
                  <a:srgbClr val="000000"/>
                </a:solidFill>
              </a:rPr>
              <a:t> in the south (Maryland) which will become 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40948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4575"/>
            <a:ext cx="52578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762000"/>
            <a:ext cx="38719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Architect of 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1500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244850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656013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495800" y="1371600"/>
            <a:ext cx="4648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lang="en-GB" altLang="en-US" sz="2800" b="1">
                <a:solidFill>
                  <a:srgbClr val="333399"/>
                </a:solidFill>
              </a:rPr>
              <a:t>Thomas Jefferson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0" y="1371600"/>
            <a:ext cx="4724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lang="en-GB" altLang="en-US" sz="2800" b="1">
                <a:solidFill>
                  <a:srgbClr val="FF0000"/>
                </a:solidFill>
              </a:rPr>
              <a:t>Alexander Hamilton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495800" y="6338888"/>
            <a:ext cx="4648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lang="en-GB" altLang="en-US" sz="2800">
                <a:solidFill>
                  <a:srgbClr val="333399"/>
                </a:solidFill>
              </a:rPr>
              <a:t>Democratic - Republicans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0" y="6338888"/>
            <a:ext cx="441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lang="en-GB" altLang="en-US" sz="2800">
                <a:solidFill>
                  <a:srgbClr val="FF0000"/>
                </a:solidFill>
              </a:rPr>
              <a:t>Federalists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0"/>
            <a:ext cx="9144000" cy="9477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800" b="1">
                <a:solidFill>
                  <a:srgbClr val="FFFFFF"/>
                </a:solidFill>
              </a:rPr>
              <a:t>Objective:</a:t>
            </a:r>
            <a:r>
              <a:rPr lang="en-GB" altLang="en-US" sz="2800">
                <a:solidFill>
                  <a:srgbClr val="FFFFFF"/>
                </a:solidFill>
              </a:rPr>
              <a:t> To analyze the differences between the first political parties.</a:t>
            </a:r>
          </a:p>
        </p:txBody>
      </p:sp>
    </p:spTree>
    <p:extLst>
      <p:ext uri="{BB962C8B-B14F-4D97-AF65-F5344CB8AC3E}">
        <p14:creationId xmlns:p14="http://schemas.microsoft.com/office/powerpoint/2010/main" val="696201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04800" y="1143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648200" y="1143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338888"/>
            <a:ext cx="3505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pro-British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600" b="1" i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Federalists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4724400" y="609600"/>
            <a:ext cx="41529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600" b="1" i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Democratic Republicans</a:t>
            </a: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0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800" b="1" u="sng">
                <a:solidFill>
                  <a:srgbClr val="000000"/>
                </a:solidFill>
              </a:rPr>
              <a:t>First Political Parties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990600"/>
            <a:ext cx="4343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led by Alexander Hamilton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1524000"/>
            <a:ext cx="4267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strong central government led by industry and the wealthy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2895600"/>
            <a:ext cx="4572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emphasis on manufacturing, shipping, and trade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0" y="4343400"/>
            <a:ext cx="39624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loose interpretation of the Constitution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0" y="5334000"/>
            <a:ext cx="4267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favored the national bank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88" y="5867400"/>
            <a:ext cx="39258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favored protective tariffs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648200" y="990600"/>
            <a:ext cx="4495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led by Thomas Jefferson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648200" y="1524000"/>
            <a:ext cx="4495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strong state governments led by the “common man”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648200" y="2743200"/>
            <a:ext cx="4495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emphasis on agriculture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800">
                <a:solidFill>
                  <a:srgbClr val="000000"/>
                </a:solidFill>
              </a:rPr>
              <a:t>“Cultivators of the earth are the most valuable citizens.” – Thomas Jefferson  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648200" y="4419600"/>
            <a:ext cx="4495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strict interpretation of the Constitution 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648200" y="5334000"/>
            <a:ext cx="4495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opposed the national bank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648200" y="5867400"/>
            <a:ext cx="4495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opposed protective tariffs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4648200" y="6338888"/>
            <a:ext cx="4495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pro-French</a:t>
            </a:r>
          </a:p>
        </p:txBody>
      </p:sp>
      <p:sp>
        <p:nvSpPr>
          <p:cNvPr id="28693" name="Line 20"/>
          <p:cNvSpPr>
            <a:spLocks noChangeShapeType="1"/>
          </p:cNvSpPr>
          <p:nvPr/>
        </p:nvSpPr>
        <p:spPr bwMode="auto">
          <a:xfrm>
            <a:off x="4495800" y="1066800"/>
            <a:ext cx="1588" cy="5791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95" name="Line 22"/>
          <p:cNvSpPr>
            <a:spLocks noChangeShapeType="1"/>
          </p:cNvSpPr>
          <p:nvPr/>
        </p:nvSpPr>
        <p:spPr bwMode="auto">
          <a:xfrm>
            <a:off x="0" y="28194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>
            <a:off x="0" y="44196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>
            <a:off x="0" y="53340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>
            <a:off x="0" y="58674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>
            <a:off x="0" y="6400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57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14325" y="533400"/>
            <a:ext cx="85725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GB" altLang="en-US" sz="40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dfly Light" pitchFamily="32" charset="0"/>
              </a:rPr>
              <a:t>EVENTS OF THE NEW NATION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96863" y="1639888"/>
            <a:ext cx="51831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b="1">
                <a:solidFill>
                  <a:srgbClr val="000000"/>
                </a:solidFill>
                <a:latin typeface="Medfly Light" pitchFamily="32" charset="0"/>
              </a:rPr>
              <a:t>WASHINGTON INAUGURATED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68413" y="6248400"/>
            <a:ext cx="51879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000000"/>
                </a:solidFill>
                <a:latin typeface="Medfly Light" pitchFamily="32" charset="0"/>
              </a:rPr>
              <a:t>“I WALK ON UNTRODDEN GROUND”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279525" y="2860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28178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520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800" b="1" u="sng">
                <a:solidFill>
                  <a:srgbClr val="000000"/>
                </a:solidFill>
              </a:rPr>
              <a:t>Hamilton and Jefferson: Differing Views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1524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4191000"/>
            <a:ext cx="263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4724400"/>
            <a:ext cx="263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04800" y="5334000"/>
            <a:ext cx="263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762000"/>
            <a:ext cx="4572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lang="en-GB" altLang="en-US" sz="2800" b="1">
                <a:solidFill>
                  <a:srgbClr val="FF0000"/>
                </a:solidFill>
              </a:rPr>
              <a:t>Alexander Hamilton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00600" y="762000"/>
            <a:ext cx="4343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fontAlgn="base">
              <a:spcBef>
                <a:spcPts val="1750"/>
              </a:spcBef>
              <a:spcAft>
                <a:spcPct val="0"/>
              </a:spcAft>
              <a:buSzPct val="100000"/>
            </a:pPr>
            <a:r>
              <a:rPr lang="en-GB" altLang="en-US" sz="2800" b="1">
                <a:solidFill>
                  <a:srgbClr val="333399"/>
                </a:solidFill>
              </a:rPr>
              <a:t>Thomas Jefferson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524000"/>
            <a:ext cx="464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Favored trade, manufacturing and cities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GB" altLang="en-US" sz="2800">
              <a:solidFill>
                <a:srgbClr val="000000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47990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Believed that the federal government should have more power than the states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4648200"/>
            <a:ext cx="4570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Believed in a loose interpretation of the Constitution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6338888"/>
            <a:ext cx="4570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was pro-British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724400" y="1447800"/>
            <a:ext cx="44196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Favored farmers and rural communities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724400" y="2743200"/>
            <a:ext cx="4419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Believed that states should have more power than the federal government (</a:t>
            </a:r>
            <a:r>
              <a:rPr lang="en-GB" altLang="en-US" sz="2800" u="sng">
                <a:solidFill>
                  <a:srgbClr val="000000"/>
                </a:solidFill>
              </a:rPr>
              <a:t>state’s rights</a:t>
            </a:r>
            <a:r>
              <a:rPr lang="en-GB" altLang="en-US" sz="2800">
                <a:solidFill>
                  <a:srgbClr val="000000"/>
                </a:solidFill>
              </a:rPr>
              <a:t>)</a:t>
            </a:r>
            <a:r>
              <a:rPr lang="ar-SA" altLang="en-US" sz="2800">
                <a:solidFill>
                  <a:srgbClr val="000000"/>
                </a:solidFill>
              </a:rPr>
              <a:t>‏</a:t>
            </a:r>
            <a:endParaRPr lang="en-GB" altLang="en-US" sz="2800">
              <a:solidFill>
                <a:srgbClr val="000000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724400" y="4648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Believed in a strict interpretation of the Constitution 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724400" y="6338888"/>
            <a:ext cx="441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en-US" sz="2800">
                <a:solidFill>
                  <a:srgbClr val="000000"/>
                </a:solidFill>
              </a:rPr>
              <a:t> was pro-French</a:t>
            </a: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4724400" y="685800"/>
            <a:ext cx="1588" cy="6172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>
            <a:off x="0" y="2590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8" name="Line 19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9" name="Line 20"/>
          <p:cNvSpPr>
            <a:spLocks noChangeShapeType="1"/>
          </p:cNvSpPr>
          <p:nvPr/>
        </p:nvSpPr>
        <p:spPr bwMode="auto">
          <a:xfrm>
            <a:off x="0" y="45720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70" name="Line 21"/>
          <p:cNvSpPr>
            <a:spLocks noChangeShapeType="1"/>
          </p:cNvSpPr>
          <p:nvPr/>
        </p:nvSpPr>
        <p:spPr bwMode="auto">
          <a:xfrm>
            <a:off x="0" y="61722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95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715000" y="1560513"/>
            <a:ext cx="3276600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Farmer’s revolt in western Pennsylvania.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Refused to pay Hamilton’ s excise tax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Believed it was an unfair tax.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Were called the “</a:t>
            </a:r>
            <a:r>
              <a:rPr lang="en-US" altLang="en-US" sz="2800" b="1" i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Whiskey Rebels</a:t>
            </a: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altLang="en-US" sz="2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altLang="en-US" sz="2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25287" name="Picture 7" descr="whis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6363"/>
            <a:ext cx="5334000" cy="487203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WordArt 10"/>
          <p:cNvSpPr>
            <a:spLocks noChangeArrowheads="1" noChangeShapeType="1" noTextEdit="1"/>
          </p:cNvSpPr>
          <p:nvPr/>
        </p:nvSpPr>
        <p:spPr bwMode="auto">
          <a:xfrm rot="187482">
            <a:off x="685800" y="80963"/>
            <a:ext cx="7770813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8778596" algn="ctr" rotWithShape="0">
                    <a:srgbClr val="990000"/>
                  </a:outerShdw>
                </a:effectLst>
                <a:latin typeface="Arial Black"/>
              </a:rPr>
              <a:t>WHISKEY REBELLION</a:t>
            </a:r>
          </a:p>
        </p:txBody>
      </p:sp>
    </p:spTree>
    <p:extLst>
      <p:ext uri="{BB962C8B-B14F-4D97-AF65-F5344CB8AC3E}">
        <p14:creationId xmlns:p14="http://schemas.microsoft.com/office/powerpoint/2010/main" val="34319530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DIVI140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54" r="1666" b="67462"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n-US" altLang="en-US" sz="900"/>
              <a:t>whiskeymap</a:t>
            </a: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4800600" y="4267200"/>
            <a:ext cx="304800" cy="304800"/>
          </a:xfrm>
          <a:prstGeom prst="irregularSeal2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0" y="914400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Whiskey Rebellion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0" y="5715000"/>
            <a:ext cx="9144000" cy="1077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smtClean="0">
                <a:solidFill>
                  <a:srgbClr val="FFFF00"/>
                </a:solidFill>
              </a:rPr>
              <a:t>Whiskey Rebels</a:t>
            </a:r>
            <a:r>
              <a:rPr lang="en-US" altLang="en-US" sz="2400" b="1" smtClean="0">
                <a:solidFill>
                  <a:srgbClr val="FFFFFF"/>
                </a:solidFill>
              </a:rPr>
              <a:t> refused to pay the </a:t>
            </a:r>
            <a:r>
              <a:rPr lang="en-US" altLang="en-US" sz="2400" b="1" u="sng" smtClean="0">
                <a:solidFill>
                  <a:srgbClr val="FFFF00"/>
                </a:solidFill>
              </a:rPr>
              <a:t>excise tax</a:t>
            </a:r>
            <a:r>
              <a:rPr lang="en-US" altLang="en-US" sz="2400" b="1" smtClean="0">
                <a:solidFill>
                  <a:srgbClr val="FFFFFF"/>
                </a:solidFill>
              </a:rPr>
              <a:t> that was passed by Congress and signed into law by President Washington….Believed this tax was unfair because it was taxing their income……</a:t>
            </a:r>
          </a:p>
        </p:txBody>
      </p:sp>
      <p:sp>
        <p:nvSpPr>
          <p:cNvPr id="217097" name="AutoShape 9"/>
          <p:cNvSpPr>
            <a:spLocks noChangeArrowheads="1"/>
          </p:cNvSpPr>
          <p:nvPr/>
        </p:nvSpPr>
        <p:spPr bwMode="auto">
          <a:xfrm>
            <a:off x="2971800" y="990600"/>
            <a:ext cx="228600" cy="304800"/>
          </a:xfrm>
          <a:prstGeom prst="irregularSeal2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538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Ge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410200" cy="4724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638800" y="990600"/>
            <a:ext cx="3505200" cy="56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Issue at hand was testing the power of the new Constitution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Outcome:</a:t>
            </a: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Demonstrated to the people that this new constitution was powerful enough to put down domestic rebellions, </a:t>
            </a:r>
            <a:r>
              <a:rPr lang="en-US" altLang="en-US" sz="28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“mobocracy”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Showed the power of the national government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0" y="5867400"/>
            <a:ext cx="594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President Washington reviews 13,000 troops of the Western Army assembled at Fort Cumberland, Maryland, to crush the Whiskey Rebellion.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228600"/>
          </a:xfrm>
        </p:spPr>
        <p:txBody>
          <a:bodyPr/>
          <a:lstStyle/>
          <a:p>
            <a:r>
              <a:rPr lang="en-US" altLang="en-US" sz="900"/>
              <a:t>Whiskey</a:t>
            </a:r>
          </a:p>
        </p:txBody>
      </p:sp>
      <p:sp>
        <p:nvSpPr>
          <p:cNvPr id="180231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63000" y="6553200"/>
            <a:ext cx="3048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0232" name="WordArt 8"/>
          <p:cNvSpPr>
            <a:spLocks noChangeArrowheads="1" noChangeShapeType="1" noTextEdit="1"/>
          </p:cNvSpPr>
          <p:nvPr/>
        </p:nvSpPr>
        <p:spPr bwMode="auto">
          <a:xfrm rot="187482">
            <a:off x="685800" y="80963"/>
            <a:ext cx="7770813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8778596" algn="ctr" rotWithShape="0">
                    <a:srgbClr val="990000"/>
                  </a:outerShdw>
                </a:effectLst>
                <a:latin typeface="Arial Black"/>
              </a:rPr>
              <a:t>WHISKEY REBELLION</a:t>
            </a:r>
          </a:p>
        </p:txBody>
      </p:sp>
    </p:spTree>
    <p:extLst>
      <p:ext uri="{BB962C8B-B14F-4D97-AF65-F5344CB8AC3E}">
        <p14:creationId xmlns:p14="http://schemas.microsoft.com/office/powerpoint/2010/main" val="98630056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0038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WordArt 4"/>
          <p:cNvSpPr>
            <a:spLocks noChangeArrowheads="1" noChangeShapeType="1" noTextEdit="1"/>
          </p:cNvSpPr>
          <p:nvPr/>
        </p:nvSpPr>
        <p:spPr bwMode="auto">
          <a:xfrm>
            <a:off x="609600" y="76200"/>
            <a:ext cx="8001000" cy="1371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28398" dir="6993903" algn="ctr" rotWithShape="0">
                    <a:srgbClr val="FFFFFF"/>
                  </a:outerShdw>
                </a:effectLst>
                <a:latin typeface="Impact"/>
              </a:rPr>
              <a:t>FRENCH REVOLUTION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28398" dir="6993903" algn="ctr" rotWithShape="0">
                    <a:srgbClr val="FFFFFF"/>
                  </a:outerShdw>
                </a:effectLst>
                <a:latin typeface="Impact"/>
              </a:rPr>
              <a:t>LIBERTY, EQUALITY AND FATERNITY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0" y="5218113"/>
            <a:ext cx="9144000" cy="1735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</a:rPr>
              <a:t>Began in 1790’s, unfair taxation and inequality---worldwide crisis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Overthrow King Louis 16</a:t>
            </a:r>
            <a:r>
              <a:rPr lang="en-US" altLang="en-US" sz="2400" b="1" baseline="30000" dirty="0" smtClean="0">
                <a:solidFill>
                  <a:srgbClr val="FFFF00"/>
                </a:solidFill>
              </a:rPr>
              <a:t>th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 and Marie </a:t>
            </a:r>
            <a:r>
              <a:rPr lang="en-US" altLang="en-US" sz="2400" b="1" dirty="0" err="1" smtClean="0">
                <a:solidFill>
                  <a:srgbClr val="FFFF00"/>
                </a:solidFill>
              </a:rPr>
              <a:t>Antoniete</a:t>
            </a:r>
            <a:endParaRPr lang="en-US" altLang="en-US" sz="2400" b="1" dirty="0" smtClean="0">
              <a:solidFill>
                <a:srgbClr val="FFFF00"/>
              </a:solidFill>
            </a:endParaRPr>
          </a:p>
          <a:p>
            <a:pPr lvl="1"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similar to King George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</a:rPr>
              <a:t>Americans believed we should help the French----similar to ours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alt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0" y="609600"/>
            <a:ext cx="1905000" cy="381000"/>
          </a:xfrm>
        </p:spPr>
        <p:txBody>
          <a:bodyPr/>
          <a:lstStyle/>
          <a:p>
            <a:r>
              <a:rPr lang="en-US" altLang="en-US" sz="900"/>
              <a:t>French Rev</a:t>
            </a:r>
          </a:p>
        </p:txBody>
      </p:sp>
      <p:pic>
        <p:nvPicPr>
          <p:cNvPr id="200717" name="Picture 13" descr="bastillesc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3088"/>
            <a:ext cx="4038600" cy="303371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9" name="Picture 15" descr="louis16france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133600" cy="304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21" name="Picture 17" descr="antoinette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2206625" cy="30480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1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0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0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0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000038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0" y="4419600"/>
            <a:ext cx="9144000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FFFF00"/>
                </a:solidFill>
              </a:rPr>
              <a:t>France goes to war against European kings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FFFFFF"/>
                </a:solidFill>
              </a:rPr>
              <a:t>France requested  US ships to block West Indies from the British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smtClean="0">
                <a:solidFill>
                  <a:srgbClr val="FFFF00"/>
                </a:solidFill>
              </a:rPr>
              <a:t>President Washington declared </a:t>
            </a:r>
            <a:r>
              <a:rPr lang="en-US" altLang="en-US" sz="2800" b="1" i="1" u="sng" smtClean="0">
                <a:solidFill>
                  <a:srgbClr val="FFFFFF"/>
                </a:solidFill>
              </a:rPr>
              <a:t>Neutrality</a:t>
            </a:r>
            <a:r>
              <a:rPr lang="en-US" altLang="en-US" sz="2800" b="1" smtClean="0">
                <a:solidFill>
                  <a:srgbClr val="FFFF00"/>
                </a:solidFill>
              </a:rPr>
              <a:t> and ordered Americans to avoid this war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0" y="609600"/>
            <a:ext cx="1905000" cy="381000"/>
          </a:xfrm>
        </p:spPr>
        <p:txBody>
          <a:bodyPr/>
          <a:lstStyle/>
          <a:p>
            <a:r>
              <a:rPr lang="en-US" altLang="en-US" sz="900"/>
              <a:t>French Rev</a:t>
            </a:r>
          </a:p>
        </p:txBody>
      </p:sp>
      <p:pic>
        <p:nvPicPr>
          <p:cNvPr id="245767" name="Picture 7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438400" cy="2819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2819400" y="1317625"/>
            <a:ext cx="3505200" cy="2903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smtClean="0">
                <a:solidFill>
                  <a:srgbClr val="FFFFFF"/>
                </a:solidFill>
              </a:rPr>
              <a:t>Executions of </a:t>
            </a:r>
            <a:r>
              <a:rPr lang="en-US" altLang="en-US" sz="2400" b="1" i="1" smtClean="0">
                <a:solidFill>
                  <a:srgbClr val="FFFF00"/>
                </a:solidFill>
              </a:rPr>
              <a:t>King Louis the 16</a:t>
            </a:r>
            <a:r>
              <a:rPr lang="en-US" altLang="en-US" sz="2400" b="1" i="1" baseline="30000" smtClean="0">
                <a:solidFill>
                  <a:srgbClr val="FFFF00"/>
                </a:solidFill>
              </a:rPr>
              <a:t>th</a:t>
            </a:r>
            <a:r>
              <a:rPr lang="en-US" altLang="en-US" sz="2400" b="1" i="1" smtClean="0">
                <a:solidFill>
                  <a:srgbClr val="FFFF00"/>
                </a:solidFill>
              </a:rPr>
              <a:t>  and Marie Antoniette</a:t>
            </a:r>
            <a:r>
              <a:rPr lang="en-US" altLang="en-US" sz="2400" b="1" smtClean="0">
                <a:solidFill>
                  <a:srgbClr val="FFFFFF"/>
                </a:solidFill>
              </a:rPr>
              <a:t> in 1793.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smtClean="0">
                <a:solidFill>
                  <a:srgbClr val="FFFFFF"/>
                </a:solidFill>
              </a:rPr>
              <a:t>Begins </a:t>
            </a:r>
            <a:r>
              <a:rPr lang="en-US" altLang="en-US" sz="2400" b="1" i="1" smtClean="0">
                <a:solidFill>
                  <a:srgbClr val="FFFF00"/>
                </a:solidFill>
              </a:rPr>
              <a:t>“Reign of Terror”</a:t>
            </a:r>
            <a:r>
              <a:rPr lang="en-US" altLang="en-US" sz="2400" b="1" smtClean="0">
                <a:solidFill>
                  <a:srgbClr val="FFFFFF"/>
                </a:solidFill>
              </a:rPr>
              <a:t> during </a:t>
            </a:r>
            <a:r>
              <a:rPr lang="en-US" altLang="en-US" sz="2400" b="1" i="1" smtClean="0">
                <a:solidFill>
                  <a:srgbClr val="FFFF00"/>
                </a:solidFill>
              </a:rPr>
              <a:t>French Revolution</a:t>
            </a:r>
            <a:r>
              <a:rPr lang="en-US" altLang="en-US" sz="2400" b="1" smtClean="0">
                <a:solidFill>
                  <a:srgbClr val="FFFFFF"/>
                </a:solidFill>
              </a:rPr>
              <a:t> where 40,000 opponents of the new govt. were beheaded.</a:t>
            </a:r>
          </a:p>
        </p:txBody>
      </p:sp>
      <p:sp>
        <p:nvSpPr>
          <p:cNvPr id="245772" name="WordArt 12"/>
          <p:cNvSpPr>
            <a:spLocks noChangeArrowheads="1" noChangeShapeType="1" noTextEdit="1"/>
          </p:cNvSpPr>
          <p:nvPr/>
        </p:nvSpPr>
        <p:spPr bwMode="auto">
          <a:xfrm>
            <a:off x="609600" y="76200"/>
            <a:ext cx="8001000" cy="1066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28398" dir="6993903" algn="ctr" rotWithShape="0">
                    <a:srgbClr val="FFFFFF"/>
                  </a:outerShdw>
                </a:effectLst>
                <a:latin typeface="Impact"/>
              </a:rPr>
              <a:t>FRENCH REVOLUTION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28398" dir="6993903" algn="ctr" rotWithShape="0">
                    <a:srgbClr val="FFFFFF"/>
                  </a:outerShdw>
                </a:effectLst>
                <a:latin typeface="Impact"/>
              </a:rPr>
              <a:t>LIBERTY, EQUALITY AND FATERNITY</a:t>
            </a:r>
          </a:p>
        </p:txBody>
      </p:sp>
      <p:pic>
        <p:nvPicPr>
          <p:cNvPr id="245774" name="Picture 14" descr="antoin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438400" cy="2819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10600" y="6553200"/>
            <a:ext cx="3048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6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build="p" autoUpdateAnimBg="0"/>
      <p:bldP spid="24577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1"/>
            </a:gs>
            <a:gs pos="100000">
              <a:srgbClr val="00003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WordArt 2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6400800" cy="3714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IMPRESSMENT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609600" y="5486400"/>
            <a:ext cx="7772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 Cond" pitchFamily="34" charset="0"/>
              </a:rPr>
              <a:t>Impressment</a:t>
            </a:r>
            <a:r>
              <a:rPr lang="en-US" altLang="en-US" sz="2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 Cond" pitchFamily="34" charset="0"/>
              </a:rPr>
              <a:t>:</a:t>
            </a:r>
            <a:r>
              <a:rPr lang="en-US" altLang="en-US" sz="2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 Cond" pitchFamily="34" charset="0"/>
              </a:rPr>
              <a:t>  an act of kidnapping a ship, its contents, men and forcing them into your navy----the British and French were doing this to us.</a:t>
            </a:r>
          </a:p>
        </p:txBody>
      </p:sp>
      <p:pic>
        <p:nvPicPr>
          <p:cNvPr id="195588" name="Picture 4" descr="Impress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4762" r="2774"/>
          <a:stretch>
            <a:fillRect/>
          </a:stretch>
        </p:blipFill>
        <p:spPr bwMode="auto">
          <a:xfrm>
            <a:off x="685800" y="838200"/>
            <a:ext cx="7772400" cy="4572000"/>
          </a:xfrm>
          <a:prstGeom prst="rect">
            <a:avLst/>
          </a:prstGeom>
          <a:noFill/>
          <a:ln w="76200" cmpd="tri">
            <a:solidFill>
              <a:srgbClr val="FFD8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r>
              <a:rPr lang="en-US" altLang="en-US" sz="900"/>
              <a:t>impressment</a:t>
            </a:r>
          </a:p>
        </p:txBody>
      </p:sp>
      <p:sp>
        <p:nvSpPr>
          <p:cNvPr id="19559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10600" y="6553200"/>
            <a:ext cx="3048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177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/>
      <p:bldP spid="19558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1587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6670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0"/>
            <a:ext cx="42021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3962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Treaty to secure borders between United States and British Canada</a:t>
            </a:r>
          </a:p>
        </p:txBody>
      </p:sp>
    </p:spTree>
    <p:extLst>
      <p:ext uri="{BB962C8B-B14F-4D97-AF65-F5344CB8AC3E}">
        <p14:creationId xmlns:p14="http://schemas.microsoft.com/office/powerpoint/2010/main" val="26214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 Jay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981200"/>
            <a:ext cx="4038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Chief Justice of the Supreme Court</a:t>
            </a:r>
          </a:p>
          <a:p>
            <a:r>
              <a:rPr lang="en-US" sz="3600" dirty="0" smtClean="0"/>
              <a:t>Was chosen by George Washington to negotiate a treaty with Britain</a:t>
            </a:r>
            <a:endParaRPr lang="en-US" sz="3600" dirty="0"/>
          </a:p>
        </p:txBody>
      </p:sp>
      <p:pic>
        <p:nvPicPr>
          <p:cNvPr id="17412" name="Picture 4" descr="http://www.howieandmyra.com/history/image/john-j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2819400" cy="360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28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Jay’s Treaty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Britain had to..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Remove their soldiers located in the Northwest Territory</a:t>
            </a:r>
          </a:p>
          <a:p>
            <a:r>
              <a:rPr lang="en-US" dirty="0" smtClean="0"/>
              <a:t>Stop supplying Native Americans with Weapons</a:t>
            </a:r>
          </a:p>
          <a:p>
            <a:r>
              <a:rPr lang="en-US" dirty="0" smtClean="0"/>
              <a:t>Pay for all the damages that  occurred in the impressments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U.S. had to..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Pay Britain for the debts they owed them leftover from the Revolutionary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854075" y="334963"/>
            <a:ext cx="74818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000000"/>
                </a:solidFill>
                <a:latin typeface="Technical" pitchFamily="32" charset="0"/>
              </a:rPr>
              <a:t>Washington was the unanimous choice for President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85863" y="1524000"/>
            <a:ext cx="668178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000000"/>
                </a:solidFill>
                <a:latin typeface="Technical" pitchFamily="32" charset="0"/>
              </a:rPr>
              <a:t>Adams was elected Vice-President with fewer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000000"/>
                </a:solidFill>
                <a:latin typeface="Technical" pitchFamily="32" charset="0"/>
              </a:rPr>
              <a:t>than half of the electors voting for him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96950" y="2971800"/>
            <a:ext cx="71739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000000"/>
                </a:solidFill>
                <a:latin typeface="Technical" pitchFamily="32" charset="0"/>
              </a:rPr>
              <a:t>The Constitution gave a framework from which to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000000"/>
                </a:solidFill>
                <a:latin typeface="Technical" pitchFamily="32" charset="0"/>
              </a:rPr>
              <a:t>establish the new government.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endParaRPr lang="en-GB" altLang="en-US" sz="2000" b="1">
              <a:solidFill>
                <a:srgbClr val="000000"/>
              </a:solidFill>
              <a:latin typeface="Technical" pitchFamily="32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84288" y="4419600"/>
            <a:ext cx="64690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000000"/>
                </a:solidFill>
                <a:latin typeface="Technical" pitchFamily="32" charset="0"/>
              </a:rPr>
              <a:t>A lot of precedent was set during this time in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000000"/>
                </a:solidFill>
                <a:latin typeface="Technical" pitchFamily="32" charset="0"/>
              </a:rPr>
              <a:t>American History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1488" y="6019800"/>
            <a:ext cx="80152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000" b="1">
                <a:solidFill>
                  <a:srgbClr val="CC3300"/>
                </a:solidFill>
                <a:latin typeface="Technical" pitchFamily="32" charset="0"/>
              </a:rPr>
              <a:t>Precedent - an example that becomes standard practice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6735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44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Results of the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3200" dirty="0" smtClean="0"/>
              <a:t>Many Americans were angry because they treaty did not stop British impressments on American sailors</a:t>
            </a:r>
            <a:endParaRPr lang="en-US" sz="3200" dirty="0"/>
          </a:p>
        </p:txBody>
      </p:sp>
      <p:pic>
        <p:nvPicPr>
          <p:cNvPr id="18434" name="Picture 2" descr="http://www.georgewashingtonwired.org/wp-content/uploads/2009/05/the-jay-treaty-steve-kelley-the-times-picayune-300x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04920"/>
            <a:ext cx="4191000" cy="290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7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Senate Passes the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3600" dirty="0" smtClean="0"/>
              <a:t>The vote from the senate passed the treaty by a vote of 20 to 10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This was the minimum amount of votes to be passed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49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3505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Although many people were disappointed in Jay’s Treaty, it prevented war from occurring with British.</a:t>
            </a:r>
          </a:p>
          <a:p>
            <a:r>
              <a:rPr lang="en-US" dirty="0" smtClean="0"/>
              <a:t>It also kept Washington’s  main goal of remaining neutral in foreign affairs.</a:t>
            </a:r>
            <a:endParaRPr lang="en-US" dirty="0"/>
          </a:p>
        </p:txBody>
      </p:sp>
      <p:pic>
        <p:nvPicPr>
          <p:cNvPr id="20482" name="Picture 2" descr="http://www.robinsonlibrary.com/america/unitedstates/1783/1789/1789/graphics/jaytre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2438400" cy="3839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5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219200"/>
            <a:ext cx="35099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57200" y="4267200"/>
            <a:ext cx="48768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Pickney’s Treaty</a:t>
            </a:r>
            <a:endParaRPr lang="en-US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Secures borders between Ohio Valley and Spanish territory in Florida and along the Mississippi</a:t>
            </a:r>
          </a:p>
        </p:txBody>
      </p:sp>
    </p:spTree>
    <p:extLst>
      <p:ext uri="{BB962C8B-B14F-4D97-AF65-F5344CB8AC3E}">
        <p14:creationId xmlns:p14="http://schemas.microsoft.com/office/powerpoint/2010/main" val="3452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317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029200" y="3581400"/>
            <a:ext cx="3657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New Orleans at the mouth of the Mississippi was the most important city in the region because all goods from Ohio Valley had to be shipped down the Mississippi.</a:t>
            </a:r>
          </a:p>
        </p:txBody>
      </p:sp>
    </p:spTree>
    <p:extLst>
      <p:ext uri="{BB962C8B-B14F-4D97-AF65-F5344CB8AC3E}">
        <p14:creationId xmlns:p14="http://schemas.microsoft.com/office/powerpoint/2010/main" val="33788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239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32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lgerian"/>
              </a:rPr>
              <a:t>Washington retires!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723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ts val="2000"/>
              </a:spcBef>
              <a:spcAft>
                <a:spcPct val="0"/>
              </a:spcAft>
              <a:buSzPct val="100000"/>
            </a:pPr>
            <a:r>
              <a:rPr lang="en-GB" altLang="en-US" sz="3200">
                <a:solidFill>
                  <a:srgbClr val="3333CC"/>
                </a:solidFill>
                <a:latin typeface="comic" pitchFamily="80" charset="0"/>
              </a:rPr>
              <a:t>Farewell address: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3429000"/>
            <a:ext cx="29495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>
                <a:solidFill>
                  <a:srgbClr val="CC3300"/>
                </a:solidFill>
                <a:latin typeface="comic" pitchFamily="80" charset="0"/>
              </a:rPr>
              <a:t>Avoid party politics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95425" y="4038600"/>
            <a:ext cx="1955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>
                <a:solidFill>
                  <a:srgbClr val="CC3300"/>
                </a:solidFill>
                <a:latin typeface="comic" pitchFamily="80" charset="0"/>
              </a:rPr>
              <a:t>Stay neutral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55838" y="4724400"/>
            <a:ext cx="41243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>
                <a:solidFill>
                  <a:srgbClr val="CC3300"/>
                </a:solidFill>
                <a:latin typeface="comic" pitchFamily="80" charset="0"/>
              </a:rPr>
              <a:t>Don’t make long term pacts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>
                <a:solidFill>
                  <a:srgbClr val="CC3300"/>
                </a:solidFill>
                <a:latin typeface="comic" pitchFamily="80" charset="0"/>
              </a:rPr>
              <a:t>with foreign nations</a:t>
            </a:r>
          </a:p>
        </p:txBody>
      </p:sp>
    </p:spTree>
    <p:extLst>
      <p:ext uri="{BB962C8B-B14F-4D97-AF65-F5344CB8AC3E}">
        <p14:creationId xmlns:p14="http://schemas.microsoft.com/office/powerpoint/2010/main" val="786712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56525" cy="113188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Washington's Cabinet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784600" cy="4103688"/>
          </a:xfrm>
        </p:spPr>
        <p:txBody>
          <a:bodyPr/>
          <a:lstStyle/>
          <a:p>
            <a:pPr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/>
              <a:t>The Cabinet is head's of departments that help the President lead the nation.  Example:  Secretary of State Hillary Rodham Clinton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460625"/>
            <a:ext cx="37846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03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Washington’s First Cabinet</a:t>
            </a:r>
            <a:r>
              <a:rPr lang="en-US" altLang="en-US">
                <a:solidFill>
                  <a:srgbClr val="000000"/>
                </a:solidFill>
              </a:rPr>
              <a:t>:  Hamilton (Treasury), Knox (War), Jefferson (Secretary of State), Jay (Supreme Court Chief Justice)</a:t>
            </a:r>
          </a:p>
        </p:txBody>
      </p:sp>
    </p:spTree>
    <p:extLst>
      <p:ext uri="{BB962C8B-B14F-4D97-AF65-F5344CB8AC3E}">
        <p14:creationId xmlns:p14="http://schemas.microsoft.com/office/powerpoint/2010/main" val="653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30188" y="381000"/>
            <a:ext cx="7660152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GB" alt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dfly Light" pitchFamily="32" charset="0"/>
              </a:rPr>
              <a:t>EVENTS OF THE NEW NATION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7575" y="1935163"/>
            <a:ext cx="482463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3200" b="1" dirty="0">
                <a:solidFill>
                  <a:schemeClr val="tx1"/>
                </a:solidFill>
                <a:latin typeface="Medfly Light" pitchFamily="32" charset="0"/>
              </a:rPr>
              <a:t>FINANCIAL PROBLEMS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35099" y="3154363"/>
            <a:ext cx="428685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3200" b="1" dirty="0">
                <a:solidFill>
                  <a:schemeClr val="tx1"/>
                </a:solidFill>
                <a:latin typeface="Medfly Light" pitchFamily="32" charset="0"/>
              </a:rPr>
              <a:t>WAR COSTS MONEY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68513" y="4191000"/>
            <a:ext cx="571051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3200" b="1" dirty="0">
                <a:solidFill>
                  <a:schemeClr val="tx1"/>
                </a:solidFill>
                <a:latin typeface="Medfly Light" pitchFamily="32" charset="0"/>
              </a:rPr>
              <a:t>NATION OWED $62 MILLION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00425" y="5135563"/>
            <a:ext cx="503520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800" b="1" dirty="0">
                <a:solidFill>
                  <a:schemeClr val="tx1"/>
                </a:solidFill>
                <a:latin typeface="Medfly Light" pitchFamily="32" charset="0"/>
              </a:rPr>
              <a:t>STATES OWED $19 MILLION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985963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217863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6720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518160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58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5613"/>
            <a:ext cx="7756525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Hamilton's Financial Plan to Improve Nation's Finances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784600" cy="4103688"/>
          </a:xfrm>
        </p:spPr>
        <p:txBody>
          <a:bodyPr/>
          <a:lstStyle/>
          <a:p>
            <a:pPr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/>
              <a:t>1.  Pay off all war debts</a:t>
            </a:r>
          </a:p>
          <a:p>
            <a:pPr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/>
              <a:t>2.  Raise government revenues</a:t>
            </a:r>
          </a:p>
          <a:p>
            <a:pPr indent="-3349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/>
              <a:t>3.  Create a national bank.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771775"/>
            <a:ext cx="3784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67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Hamilton’s Bank Plan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114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694113"/>
            <a:ext cx="49403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419600" y="7620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Use </a:t>
            </a:r>
            <a:r>
              <a:rPr lang="en-US" altLang="en-US" b="1">
                <a:solidFill>
                  <a:srgbClr val="000000"/>
                </a:solidFill>
              </a:rPr>
              <a:t>Bank of United States</a:t>
            </a:r>
            <a:r>
              <a:rPr lang="en-US" altLang="en-US">
                <a:solidFill>
                  <a:srgbClr val="000000"/>
                </a:solidFill>
              </a:rPr>
              <a:t> to pay off the </a:t>
            </a:r>
            <a:r>
              <a:rPr lang="en-US" altLang="en-US" b="1">
                <a:solidFill>
                  <a:srgbClr val="000000"/>
                </a:solidFill>
              </a:rPr>
              <a:t>war debt</a:t>
            </a:r>
            <a:r>
              <a:rPr lang="en-US" altLang="en-US">
                <a:solidFill>
                  <a:srgbClr val="000000"/>
                </a:solidFill>
              </a:rPr>
              <a:t> from the American Revolution</a:t>
            </a:r>
          </a:p>
        </p:txBody>
      </p:sp>
    </p:spTree>
    <p:extLst>
      <p:ext uri="{BB962C8B-B14F-4D97-AF65-F5344CB8AC3E}">
        <p14:creationId xmlns:p14="http://schemas.microsoft.com/office/powerpoint/2010/main" val="17138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600"/>
            <a:ext cx="35814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6114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49725"/>
            <a:ext cx="38862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Line 6"/>
          <p:cNvSpPr>
            <a:spLocks noChangeShapeType="1"/>
          </p:cNvSpPr>
          <p:nvPr/>
        </p:nvSpPr>
        <p:spPr bwMode="auto">
          <a:xfrm flipV="1">
            <a:off x="3657600" y="1676400"/>
            <a:ext cx="1905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9334" name="Line 7"/>
          <p:cNvSpPr>
            <a:spLocks noChangeShapeType="1"/>
          </p:cNvSpPr>
          <p:nvPr/>
        </p:nvSpPr>
        <p:spPr bwMode="auto">
          <a:xfrm>
            <a:off x="3352800" y="3276600"/>
            <a:ext cx="1752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0" y="457200"/>
            <a:ext cx="342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Bank of United States collects </a:t>
            </a:r>
            <a:r>
              <a:rPr lang="en-US" altLang="en-US" b="1">
                <a:solidFill>
                  <a:srgbClr val="000000"/>
                </a:solidFill>
              </a:rPr>
              <a:t>tariffs</a:t>
            </a:r>
            <a:r>
              <a:rPr lang="en-US" altLang="en-US">
                <a:solidFill>
                  <a:srgbClr val="000000"/>
                </a:solidFill>
              </a:rPr>
              <a:t> …</a:t>
            </a:r>
          </a:p>
        </p:txBody>
      </p:sp>
      <p:sp>
        <p:nvSpPr>
          <p:cNvPr id="99336" name="Text Box 9"/>
          <p:cNvSpPr txBox="1">
            <a:spLocks noChangeArrowheads="1"/>
          </p:cNvSpPr>
          <p:nvPr/>
        </p:nvSpPr>
        <p:spPr bwMode="auto">
          <a:xfrm>
            <a:off x="0" y="4648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… then makes loans to …</a:t>
            </a:r>
          </a:p>
        </p:txBody>
      </p:sp>
      <p:sp>
        <p:nvSpPr>
          <p:cNvPr id="99337" name="Text Box 10"/>
          <p:cNvSpPr txBox="1">
            <a:spLocks noChangeArrowheads="1"/>
          </p:cNvSpPr>
          <p:nvPr/>
        </p:nvSpPr>
        <p:spPr bwMode="auto">
          <a:xfrm>
            <a:off x="4114800" y="1066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farmers</a:t>
            </a:r>
          </a:p>
        </p:txBody>
      </p:sp>
      <p:sp>
        <p:nvSpPr>
          <p:cNvPr id="99338" name="Text Box 11"/>
          <p:cNvSpPr txBox="1">
            <a:spLocks noChangeArrowheads="1"/>
          </p:cNvSpPr>
          <p:nvPr/>
        </p:nvSpPr>
        <p:spPr bwMode="auto">
          <a:xfrm>
            <a:off x="3581400" y="548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businesses</a:t>
            </a:r>
          </a:p>
        </p:txBody>
      </p:sp>
    </p:spTree>
    <p:extLst>
      <p:ext uri="{BB962C8B-B14F-4D97-AF65-F5344CB8AC3E}">
        <p14:creationId xmlns:p14="http://schemas.microsoft.com/office/powerpoint/2010/main" val="24354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1029</Words>
  <Application>Microsoft Office PowerPoint</Application>
  <PresentationFormat>On-screen Show (4:3)</PresentationFormat>
  <Paragraphs>167</Paragraphs>
  <Slides>35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Blank Presentation</vt:lpstr>
      <vt:lpstr>Default Design</vt:lpstr>
      <vt:lpstr>1_Default Design</vt:lpstr>
      <vt:lpstr>PowerPoint Presentation</vt:lpstr>
      <vt:lpstr>PowerPoint Presentation</vt:lpstr>
      <vt:lpstr>PowerPoint Presentation</vt:lpstr>
      <vt:lpstr>Washington's Cabinet</vt:lpstr>
      <vt:lpstr>PowerPoint Presentation</vt:lpstr>
      <vt:lpstr>PowerPoint Presentation</vt:lpstr>
      <vt:lpstr>Hamilton's Financial Plan to Improve Nation's Finances</vt:lpstr>
      <vt:lpstr>PowerPoint Presentation</vt:lpstr>
      <vt:lpstr>PowerPoint Presentation</vt:lpstr>
      <vt:lpstr>Tariff's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whiskeymap</vt:lpstr>
      <vt:lpstr>Whiskey</vt:lpstr>
      <vt:lpstr>French Rev</vt:lpstr>
      <vt:lpstr>French Rev</vt:lpstr>
      <vt:lpstr>impressment</vt:lpstr>
      <vt:lpstr>PowerPoint Presentation</vt:lpstr>
      <vt:lpstr>John Jay</vt:lpstr>
      <vt:lpstr>Jay’s Treaty</vt:lpstr>
      <vt:lpstr>The Results of the Treaty</vt:lpstr>
      <vt:lpstr>Senate Passes the Treaty</vt:lpstr>
      <vt:lpstr>Overview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4</cp:revision>
  <dcterms:created xsi:type="dcterms:W3CDTF">2013-09-23T22:13:54Z</dcterms:created>
  <dcterms:modified xsi:type="dcterms:W3CDTF">2013-09-24T02:30:09Z</dcterms:modified>
</cp:coreProperties>
</file>