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58" r:id="rId5"/>
    <p:sldId id="259" r:id="rId6"/>
    <p:sldId id="260" r:id="rId7"/>
    <p:sldId id="261"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BF6C04B-27EF-4C5A-9ABA-D58120351D0B}" type="datetimeFigureOut">
              <a:rPr lang="en-US" smtClean="0"/>
              <a:t>11/12/2012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5D0DC84-4C34-4350-9CAE-278616172B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6C04B-27EF-4C5A-9ABA-D58120351D0B}"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0DC84-4C34-4350-9CAE-278616172B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BF6C04B-27EF-4C5A-9ABA-D58120351D0B}" type="datetimeFigureOut">
              <a:rPr lang="en-US" smtClean="0"/>
              <a:t>11/12/2012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5D0DC84-4C34-4350-9CAE-278616172BC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F6C04B-27EF-4C5A-9ABA-D58120351D0B}"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5D0DC84-4C34-4350-9CAE-278616172BC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BF6C04B-27EF-4C5A-9ABA-D58120351D0B}" type="datetimeFigureOut">
              <a:rPr lang="en-US" smtClean="0"/>
              <a:t>11/12/2012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5D0DC84-4C34-4350-9CAE-278616172BC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BF6C04B-27EF-4C5A-9ABA-D58120351D0B}" type="datetimeFigureOut">
              <a:rPr lang="en-US" smtClean="0"/>
              <a:t>11/12/2012</a:t>
            </a:fld>
            <a:endParaRPr lang="en-US"/>
          </a:p>
        </p:txBody>
      </p:sp>
      <p:sp>
        <p:nvSpPr>
          <p:cNvPr id="10" name="Slide Number Placeholder 9"/>
          <p:cNvSpPr>
            <a:spLocks noGrp="1"/>
          </p:cNvSpPr>
          <p:nvPr>
            <p:ph type="sldNum" sz="quarter" idx="16"/>
          </p:nvPr>
        </p:nvSpPr>
        <p:spPr/>
        <p:txBody>
          <a:bodyPr rtlCol="0"/>
          <a:lstStyle/>
          <a:p>
            <a:fld id="{35D0DC84-4C34-4350-9CAE-278616172BC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BF6C04B-27EF-4C5A-9ABA-D58120351D0B}" type="datetimeFigureOut">
              <a:rPr lang="en-US" smtClean="0"/>
              <a:t>11/12/2012</a:t>
            </a:fld>
            <a:endParaRPr lang="en-US"/>
          </a:p>
        </p:txBody>
      </p:sp>
      <p:sp>
        <p:nvSpPr>
          <p:cNvPr id="12" name="Slide Number Placeholder 11"/>
          <p:cNvSpPr>
            <a:spLocks noGrp="1"/>
          </p:cNvSpPr>
          <p:nvPr>
            <p:ph type="sldNum" sz="quarter" idx="16"/>
          </p:nvPr>
        </p:nvSpPr>
        <p:spPr/>
        <p:txBody>
          <a:bodyPr rtlCol="0"/>
          <a:lstStyle/>
          <a:p>
            <a:fld id="{35D0DC84-4C34-4350-9CAE-278616172BC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F6C04B-27EF-4C5A-9ABA-D58120351D0B}" type="datetimeFigureOut">
              <a:rPr lang="en-US" smtClean="0"/>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5D0DC84-4C34-4350-9CAE-278616172B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6C04B-27EF-4C5A-9ABA-D58120351D0B}" type="datetimeFigureOut">
              <a:rPr lang="en-US" smtClean="0"/>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5D0DC84-4C34-4350-9CAE-278616172B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F6C04B-27EF-4C5A-9ABA-D58120351D0B}"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5D0DC84-4C34-4350-9CAE-278616172BC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BF6C04B-27EF-4C5A-9ABA-D58120351D0B}" type="datetimeFigureOut">
              <a:rPr lang="en-US" smtClean="0"/>
              <a:t>11/12/2012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5D0DC84-4C34-4350-9CAE-278616172BC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BF6C04B-27EF-4C5A-9ABA-D58120351D0B}" type="datetimeFigureOut">
              <a:rPr lang="en-US" smtClean="0"/>
              <a:t>11/12/2012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5D0DC84-4C34-4350-9CAE-278616172B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istory.com/videos/jackson-cherokees-tariffs-and-nullifi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0QVur0cRs7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Nullification Crisis</a:t>
            </a:r>
            <a:endParaRPr lang="en-US" dirty="0"/>
          </a:p>
        </p:txBody>
      </p:sp>
      <p:sp>
        <p:nvSpPr>
          <p:cNvPr id="3" name="Subtitle 2"/>
          <p:cNvSpPr>
            <a:spLocks noGrp="1"/>
          </p:cNvSpPr>
          <p:nvPr>
            <p:ph type="subTitle" idx="1"/>
          </p:nvPr>
        </p:nvSpPr>
        <p:spPr/>
        <p:txBody>
          <a:bodyPr/>
          <a:lstStyle/>
          <a:p>
            <a:r>
              <a:rPr lang="en-US" dirty="0" smtClean="0"/>
              <a:t>States Rights Vs. Federal </a:t>
            </a:r>
            <a:r>
              <a:rPr lang="en-US" dirty="0" err="1" smtClean="0"/>
              <a:t>Goverment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this political cartoon…</a:t>
            </a:r>
            <a:endParaRPr lang="en-US" dirty="0"/>
          </a:p>
        </p:txBody>
      </p:sp>
      <p:pic>
        <p:nvPicPr>
          <p:cNvPr id="4" name="Content Placeholder 3" descr="transparency-14f.jpg"/>
          <p:cNvPicPr>
            <a:picLocks noGrp="1" noChangeAspect="1"/>
          </p:cNvPicPr>
          <p:nvPr>
            <p:ph sz="quarter" idx="1"/>
          </p:nvPr>
        </p:nvPicPr>
        <p:blipFill>
          <a:blip r:embed="rId2" cstate="print"/>
          <a:stretch>
            <a:fillRect/>
          </a:stretch>
        </p:blipFill>
        <p:spPr>
          <a:xfrm>
            <a:off x="2083717" y="1600200"/>
            <a:ext cx="5211515" cy="4495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Cartoon Explained….</a:t>
            </a:r>
            <a:endParaRPr lang="en-US" dirty="0"/>
          </a:p>
        </p:txBody>
      </p:sp>
      <p:sp>
        <p:nvSpPr>
          <p:cNvPr id="3" name="Content Placeholder 2"/>
          <p:cNvSpPr>
            <a:spLocks noGrp="1"/>
          </p:cNvSpPr>
          <p:nvPr>
            <p:ph sz="quarter" idx="1"/>
          </p:nvPr>
        </p:nvSpPr>
        <p:spPr/>
        <p:txBody>
          <a:bodyPr>
            <a:normAutofit fontScale="92500"/>
          </a:bodyPr>
          <a:lstStyle/>
          <a:p>
            <a:r>
              <a:rPr lang="en-US" dirty="0" smtClean="0"/>
              <a:t>John C. Calhoun is the figure at the top of the staircase. He believed states had the right to nullify federal laws.</a:t>
            </a:r>
          </a:p>
          <a:p>
            <a:r>
              <a:rPr lang="en-US" dirty="0" smtClean="0"/>
              <a:t>The crown symbolizes his desire for power as he reaches for it, climbing stairs labeled ‘Nullification, S.C. Ordinance, Treason, Civil War, Deception, and Disunion’</a:t>
            </a:r>
          </a:p>
          <a:p>
            <a:r>
              <a:rPr lang="en-US" dirty="0" smtClean="0"/>
              <a:t>Jackson is pulling on the coattails of a Calhoun supporter.</a:t>
            </a:r>
          </a:p>
          <a:p>
            <a:r>
              <a:rPr lang="en-US" dirty="0" smtClean="0"/>
              <a:t>Jackson is trying to prevent Calhoun from trampling on the Constitution and destroying the union.</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Nullification Crisis</a:t>
            </a:r>
            <a:endParaRPr lang="en-US" dirty="0"/>
          </a:p>
        </p:txBody>
      </p:sp>
      <p:sp>
        <p:nvSpPr>
          <p:cNvPr id="3" name="Content Placeholder 2"/>
          <p:cNvSpPr>
            <a:spLocks noGrp="1"/>
          </p:cNvSpPr>
          <p:nvPr>
            <p:ph sz="quarter" idx="1"/>
          </p:nvPr>
        </p:nvSpPr>
        <p:spPr/>
        <p:txBody>
          <a:bodyPr/>
          <a:lstStyle/>
          <a:p>
            <a:pPr>
              <a:buNone/>
            </a:pPr>
            <a:endParaRPr lang="en-US" dirty="0" smtClean="0"/>
          </a:p>
          <a:p>
            <a:endParaRPr lang="en-US" dirty="0"/>
          </a:p>
        </p:txBody>
      </p:sp>
      <p:pic>
        <p:nvPicPr>
          <p:cNvPr id="1026" name="Picture 2" descr="http://0.static.wix.com/media/82a22422c33afee08378e788dfda7169.wix_mp_1024">
            <a:hlinkClick r:id="rId2"/>
          </p:cNvPr>
          <p:cNvPicPr>
            <a:picLocks noChangeAspect="1" noChangeArrowheads="1"/>
          </p:cNvPicPr>
          <p:nvPr/>
        </p:nvPicPr>
        <p:blipFill>
          <a:blip r:embed="rId3" cstate="print"/>
          <a:srcRect/>
          <a:stretch>
            <a:fillRect/>
          </a:stretch>
        </p:blipFill>
        <p:spPr bwMode="auto">
          <a:xfrm>
            <a:off x="2895600" y="1676400"/>
            <a:ext cx="2581275" cy="41148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of 1828</a:t>
            </a:r>
            <a:endParaRPr lang="en-US" dirty="0"/>
          </a:p>
        </p:txBody>
      </p:sp>
      <p:sp>
        <p:nvSpPr>
          <p:cNvPr id="3" name="Content Placeholder 2"/>
          <p:cNvSpPr>
            <a:spLocks noGrp="1"/>
          </p:cNvSpPr>
          <p:nvPr>
            <p:ph sz="quarter" idx="1"/>
          </p:nvPr>
        </p:nvSpPr>
        <p:spPr/>
        <p:txBody>
          <a:bodyPr/>
          <a:lstStyle/>
          <a:p>
            <a:pPr>
              <a:buNone/>
            </a:pPr>
            <a:r>
              <a:rPr lang="en-US" i="1"/>
              <a:t>Tariff </a:t>
            </a:r>
            <a:r>
              <a:rPr lang="en-US" i="1" smtClean="0"/>
              <a:t>Act of1828 </a:t>
            </a:r>
            <a:r>
              <a:rPr lang="en-US" i="1" dirty="0"/>
              <a:t>is passed under JQA, </a:t>
            </a:r>
            <a:r>
              <a:rPr lang="en-US" i="1" dirty="0" smtClean="0"/>
              <a:t>raising taxes </a:t>
            </a:r>
            <a:r>
              <a:rPr lang="en-US" i="1" dirty="0"/>
              <a:t>on imported goods like cloth and glass</a:t>
            </a:r>
            <a:r>
              <a:rPr lang="en-US" i="1" dirty="0" smtClean="0"/>
              <a:t>.</a:t>
            </a:r>
          </a:p>
          <a:p>
            <a:pPr>
              <a:buNone/>
            </a:pPr>
            <a:endParaRPr lang="en-US" dirty="0" smtClean="0"/>
          </a:p>
          <a:p>
            <a:r>
              <a:rPr lang="en-US" dirty="0" smtClean="0"/>
              <a:t>The idea was to encourage the growth of manufacturing and industry. Higher tariffs meant higher prices for imported factory goods. American manufacturers could then out-sell foreign competitors. </a:t>
            </a:r>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of Abominations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i="1" dirty="0"/>
              <a:t>Southern states thought it was unfair, because it only favored the north and called it the ‘Tariff of Abominations’. John C. Calhoun calls on Southern states to nullify the Tariff. </a:t>
            </a:r>
            <a:endParaRPr lang="en-US" i="1" dirty="0" smtClean="0"/>
          </a:p>
          <a:p>
            <a:pPr>
              <a:buNone/>
            </a:pPr>
            <a:endParaRPr lang="en-US" i="1" dirty="0"/>
          </a:p>
          <a:p>
            <a:r>
              <a:rPr lang="en-US" dirty="0" smtClean="0"/>
              <a:t>Tariffs raised prices Southerners paid for factory  goods. High tariffs also discouraged trade among nations, and planters in the south were worried tariffs would hurt their cotton sales to Europe.</a:t>
            </a:r>
          </a:p>
          <a:p>
            <a:r>
              <a:rPr lang="en-US" dirty="0" smtClean="0"/>
              <a:t>Remember, ‘nullify’ means to reject or make void. </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Act of 1832</a:t>
            </a:r>
            <a:endParaRPr lang="en-US" dirty="0"/>
          </a:p>
        </p:txBody>
      </p:sp>
      <p:sp>
        <p:nvSpPr>
          <p:cNvPr id="3" name="Content Placeholder 2"/>
          <p:cNvSpPr>
            <a:spLocks noGrp="1"/>
          </p:cNvSpPr>
          <p:nvPr>
            <p:ph sz="quarter" idx="1"/>
          </p:nvPr>
        </p:nvSpPr>
        <p:spPr/>
        <p:txBody>
          <a:bodyPr/>
          <a:lstStyle/>
          <a:p>
            <a:pPr>
              <a:buNone/>
            </a:pPr>
            <a:r>
              <a:rPr lang="en-US" i="1" dirty="0"/>
              <a:t>Jackson and congress agree to lower the tariff rates in the Tariff Act of 1832, but Southerners think it’s still too high</a:t>
            </a:r>
            <a:r>
              <a:rPr lang="en-US" i="1" dirty="0" smtClean="0"/>
              <a:t>.</a:t>
            </a:r>
          </a:p>
          <a:p>
            <a:r>
              <a:rPr lang="en-US" dirty="0" smtClean="0"/>
              <a:t>Jackson was trying to appeal to the South because he sympathized with them. After all, he was a southern planter himself. </a:t>
            </a:r>
          </a:p>
          <a:p>
            <a:r>
              <a:rPr lang="en-US" dirty="0" smtClean="0"/>
              <a:t>The lowered tariffs did not satisfy the most extreme supporters of states’ rights. </a:t>
            </a:r>
            <a:endParaRPr lang="en-US" dirty="0"/>
          </a:p>
          <a:p>
            <a:pPr>
              <a:buNone/>
            </a:pP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Nullification</a:t>
            </a:r>
            <a:endParaRPr lang="en-US" dirty="0"/>
          </a:p>
        </p:txBody>
      </p:sp>
      <p:sp>
        <p:nvSpPr>
          <p:cNvPr id="3" name="Content Placeholder 2"/>
          <p:cNvSpPr>
            <a:spLocks noGrp="1"/>
          </p:cNvSpPr>
          <p:nvPr>
            <p:ph sz="quarter" idx="1"/>
          </p:nvPr>
        </p:nvSpPr>
        <p:spPr/>
        <p:txBody>
          <a:bodyPr>
            <a:normAutofit/>
          </a:bodyPr>
          <a:lstStyle/>
          <a:p>
            <a:pPr>
              <a:buNone/>
            </a:pPr>
            <a:r>
              <a:rPr lang="en-US" i="1" dirty="0"/>
              <a:t>John C. Calhoun leads South Carolina in nullification of the Tariffs’ of 1828 and 1832, meaning South Carolina rejects both federal laws. They also threaten to secede and build their own army if the national government  tries to enforce the tariffs. </a:t>
            </a:r>
            <a:endParaRPr lang="en-US" i="1" dirty="0" smtClean="0"/>
          </a:p>
          <a:p>
            <a:r>
              <a:rPr lang="en-US" dirty="0" smtClean="0"/>
              <a:t>Secede means to withdraw from the Union</a:t>
            </a:r>
          </a:p>
          <a:p>
            <a:r>
              <a:rPr lang="en-US" dirty="0" smtClean="0"/>
              <a:t>This is similar to the Kentucky and Virginia Resolutions, only with more threats</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i="1" dirty="0"/>
              <a:t>Jackson gets mad and calls on Congress to pass the Force Bill, which allows him to use the federal army to collect he tariffs. </a:t>
            </a:r>
          </a:p>
          <a:p>
            <a:r>
              <a:rPr lang="en-US" dirty="0" smtClean="0"/>
              <a:t>Jackson famously said ‘If one drop of blood be shed there in defiance of the laws of the United States, I will hang the first man of them I can get my hands on from the first tree I can find!’</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Compromiser</a:t>
            </a:r>
            <a:endParaRPr lang="en-US" dirty="0"/>
          </a:p>
        </p:txBody>
      </p:sp>
      <p:sp>
        <p:nvSpPr>
          <p:cNvPr id="3" name="Content Placeholder 2"/>
          <p:cNvSpPr>
            <a:spLocks noGrp="1"/>
          </p:cNvSpPr>
          <p:nvPr>
            <p:ph sz="quarter" idx="1"/>
          </p:nvPr>
        </p:nvSpPr>
        <p:spPr/>
        <p:txBody>
          <a:bodyPr>
            <a:normAutofit/>
          </a:bodyPr>
          <a:lstStyle/>
          <a:p>
            <a:pPr>
              <a:buNone/>
            </a:pPr>
            <a:r>
              <a:rPr lang="en-US" i="1" dirty="0" smtClean="0"/>
              <a:t>Henry </a:t>
            </a:r>
            <a:r>
              <a:rPr lang="en-US" i="1" dirty="0"/>
              <a:t>Clay steps forward with a compromise tariff in 1833. South Carolina backs down from its threats and everyone chills </a:t>
            </a:r>
            <a:r>
              <a:rPr lang="en-US" i="1" dirty="0" smtClean="0"/>
              <a:t>out… for now!</a:t>
            </a:r>
          </a:p>
          <a:p>
            <a:r>
              <a:rPr lang="en-US" dirty="0" smtClean="0"/>
              <a:t>Between the Force Bill and the Compromise, South Carolina realizes it has firm opposition. They back down and the nullification crisis is over. </a:t>
            </a:r>
          </a:p>
          <a:p>
            <a:r>
              <a:rPr lang="en-US" dirty="0" smtClean="0"/>
              <a:t>However, tensions between the North and the South will continue to grow.</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of Abominations</a:t>
            </a:r>
            <a:endParaRPr lang="en-US" dirty="0"/>
          </a:p>
        </p:txBody>
      </p:sp>
      <p:pic>
        <p:nvPicPr>
          <p:cNvPr id="46084" name="Picture 4">
            <a:hlinkClick r:id="rId2"/>
          </p:cNvPr>
          <p:cNvPicPr>
            <a:picLocks noGrp="1" noChangeAspect="1" noChangeArrowheads="1"/>
          </p:cNvPicPr>
          <p:nvPr>
            <p:ph sz="quarter" idx="1"/>
          </p:nvPr>
        </p:nvPicPr>
        <p:blipFill>
          <a:blip r:embed="rId3" cstate="print"/>
          <a:srcRect l="13333" t="31111" r="44167" b="28889"/>
          <a:stretch>
            <a:fillRect/>
          </a:stretch>
        </p:blipFill>
        <p:spPr bwMode="auto">
          <a:xfrm>
            <a:off x="1489883" y="1828800"/>
            <a:ext cx="5749117" cy="405832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TotalTime>
  <Words>515</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Nullification Crisis</vt:lpstr>
      <vt:lpstr>Nullification Crisis</vt:lpstr>
      <vt:lpstr>Tariff of 1828</vt:lpstr>
      <vt:lpstr>Tariff of Abominations</vt:lpstr>
      <vt:lpstr>Tariff Act of 1832</vt:lpstr>
      <vt:lpstr>Nullification</vt:lpstr>
      <vt:lpstr>Slide 7</vt:lpstr>
      <vt:lpstr>The Great Compromiser</vt:lpstr>
      <vt:lpstr>Tariff of Abominations</vt:lpstr>
      <vt:lpstr>Analyze this political cartoon…</vt:lpstr>
      <vt:lpstr>Political Cartoon Explained….</vt:lpstr>
    </vt:vector>
  </TitlesOfParts>
  <Company>Springbranch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Nullification Crisis</dc:title>
  <dc:creator>ENGLANDA</dc:creator>
  <cp:lastModifiedBy>ENGLANDA</cp:lastModifiedBy>
  <cp:revision>1</cp:revision>
  <dcterms:created xsi:type="dcterms:W3CDTF">2012-11-12T15:24:00Z</dcterms:created>
  <dcterms:modified xsi:type="dcterms:W3CDTF">2012-11-12T15:49:38Z</dcterms:modified>
</cp:coreProperties>
</file>