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 id="2147483756" r:id="rId8"/>
  </p:sldMasterIdLst>
  <p:notesMasterIdLst>
    <p:notesMasterId r:id="rId43"/>
  </p:notesMasterIdLst>
  <p:sldIdLst>
    <p:sldId id="257" r:id="rId9"/>
    <p:sldId id="258" r:id="rId10"/>
    <p:sldId id="259" r:id="rId11"/>
    <p:sldId id="260" r:id="rId12"/>
    <p:sldId id="261" r:id="rId13"/>
    <p:sldId id="267" r:id="rId14"/>
    <p:sldId id="268" r:id="rId15"/>
    <p:sldId id="297" r:id="rId16"/>
    <p:sldId id="298" r:id="rId17"/>
    <p:sldId id="269"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9" r:id="rId40"/>
    <p:sldId id="300"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25" autoAdjust="0"/>
  </p:normalViewPr>
  <p:slideViewPr>
    <p:cSldViewPr snapToGrid="0">
      <p:cViewPr varScale="1">
        <p:scale>
          <a:sx n="109" d="100"/>
          <a:sy n="109" d="100"/>
        </p:scale>
        <p:origin x="6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8D760-AC3D-47A9-8372-C9AE2CDD9AF9}" type="datetimeFigureOut">
              <a:rPr lang="en-US" smtClean="0"/>
              <a:t>5/23/2014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A2133-22F3-4331-B215-8964451E0C30}" type="slidenum">
              <a:rPr lang="en-US" smtClean="0"/>
              <a:t>‹#›</a:t>
            </a:fld>
            <a:endParaRPr lang="en-US"/>
          </a:p>
        </p:txBody>
      </p:sp>
    </p:spTree>
    <p:extLst>
      <p:ext uri="{BB962C8B-B14F-4D97-AF65-F5344CB8AC3E}">
        <p14:creationId xmlns:p14="http://schemas.microsoft.com/office/powerpoint/2010/main" val="142837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BA2133-22F3-4331-B215-8964451E0C30}" type="slidenum">
              <a:rPr lang="en-US" smtClean="0"/>
              <a:t>1</a:t>
            </a:fld>
            <a:endParaRPr lang="en-US"/>
          </a:p>
        </p:txBody>
      </p:sp>
    </p:spTree>
    <p:extLst>
      <p:ext uri="{BB962C8B-B14F-4D97-AF65-F5344CB8AC3E}">
        <p14:creationId xmlns:p14="http://schemas.microsoft.com/office/powerpoint/2010/main" val="405273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76"/>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964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2901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17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000099"/>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0099"/>
              </a:solidFill>
            </a:endParaRPr>
          </a:p>
        </p:txBody>
      </p:sp>
      <p:sp>
        <p:nvSpPr>
          <p:cNvPr id="7" name="Slide Number Placeholder 22"/>
          <p:cNvSpPr>
            <a:spLocks noGrp="1"/>
          </p:cNvSpPr>
          <p:nvPr>
            <p:ph type="sldNum" sz="quarter" idx="12"/>
          </p:nvPr>
        </p:nvSpPr>
        <p:spPr/>
        <p:txBody>
          <a:bodyPr/>
          <a:lstStyle>
            <a:lvl1pPr>
              <a:defRPr/>
            </a:lvl1pPr>
          </a:lstStyle>
          <a:p>
            <a:pPr>
              <a:defRPr/>
            </a:pPr>
            <a:fld id="{3006946B-F82B-41A5-8DBB-E05EE0CDF6A8}" type="slidenum">
              <a:rPr lang="en-US"/>
              <a:pPr>
                <a:defRPr/>
              </a:pPr>
              <a:t>‹#›</a:t>
            </a:fld>
            <a:endParaRPr lang="en-US"/>
          </a:p>
        </p:txBody>
      </p:sp>
    </p:spTree>
    <p:extLst>
      <p:ext uri="{BB962C8B-B14F-4D97-AF65-F5344CB8AC3E}">
        <p14:creationId xmlns:p14="http://schemas.microsoft.com/office/powerpoint/2010/main" val="414564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7582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2388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3768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094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06572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22694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817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5401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5831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5008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004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86610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0707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41080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66932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01931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038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4497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17029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37296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4290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0328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45296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69600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308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2598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04258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06154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0374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68"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8136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4411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32803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29253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93494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2249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82031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2289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4505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38779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0063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51307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47624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56613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0478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76411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02271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06718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58183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57742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6945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107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30679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67143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859093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62666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70408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3121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131478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1835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086579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190680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5532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4594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1098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985410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986939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91187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94604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9933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2581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57662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976378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1422400"/>
            <a:ext cx="12196233"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9065" name="Rectangle 153"/>
          <p:cNvSpPr>
            <a:spLocks noGrp="1" noChangeArrowheads="1"/>
          </p:cNvSpPr>
          <p:nvPr>
            <p:ph type="ctrTitle" sz="quarter"/>
          </p:nvPr>
        </p:nvSpPr>
        <p:spPr>
          <a:xfrm>
            <a:off x="914400" y="1768484"/>
            <a:ext cx="10363200" cy="1736725"/>
          </a:xfrm>
        </p:spPr>
        <p:txBody>
          <a:bodyPr anchor="b" anchorCtr="1"/>
          <a:lstStyle>
            <a:lvl1pPr>
              <a:defRPr sz="5400"/>
            </a:lvl1pPr>
          </a:lstStyle>
          <a:p>
            <a:r>
              <a:rPr lang="en-US"/>
              <a:t>Click to edit Master title style</a:t>
            </a:r>
          </a:p>
        </p:txBody>
      </p:sp>
      <p:sp>
        <p:nvSpPr>
          <p:cNvPr id="39066" name="Rectangle 154"/>
          <p:cNvSpPr>
            <a:spLocks noGrp="1" noChangeArrowheads="1"/>
          </p:cNvSpPr>
          <p:nvPr>
            <p:ph type="subTitle" sz="quarter" idx="1"/>
          </p:nvPr>
        </p:nvSpPr>
        <p:spPr>
          <a:xfrm>
            <a:off x="1828800" y="3886200"/>
            <a:ext cx="8534400" cy="1752600"/>
          </a:xfrm>
        </p:spPr>
        <p:txBody>
          <a:bodyPr/>
          <a:lstStyle>
            <a:lvl1pPr marL="0" indent="0" algn="ctr">
              <a:buFont typeface="Arial"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406400" y="6248400"/>
            <a:ext cx="30480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6" name="Rectangle 156"/>
          <p:cNvSpPr>
            <a:spLocks noGrp="1" noChangeArrowheads="1"/>
          </p:cNvSpPr>
          <p:nvPr>
            <p:ph type="ftr" sz="quarter" idx="11"/>
          </p:nvPr>
        </p:nvSpPr>
        <p:spPr>
          <a:xfrm>
            <a:off x="4165600" y="6248400"/>
            <a:ext cx="3860800" cy="457200"/>
          </a:xfrm>
        </p:spPr>
        <p:txBody>
          <a:bodyPr/>
          <a:lstStyle>
            <a:lvl1pPr>
              <a:defRPr>
                <a:effectLst>
                  <a:outerShdw blurRad="38100" dist="38100" dir="2700000" algn="tl">
                    <a:srgbClr val="000000"/>
                  </a:outerShdw>
                </a:effectLst>
                <a:latin typeface="+mn-lt"/>
              </a:defRPr>
            </a:lvl1pPr>
          </a:lstStyle>
          <a:p>
            <a:pPr>
              <a:defRPr/>
            </a:pPr>
            <a:endParaRPr lang="en-US">
              <a:solidFill>
                <a:srgbClr val="FFFFFF"/>
              </a:solidFill>
            </a:endParaRPr>
          </a:p>
        </p:txBody>
      </p:sp>
      <p:sp>
        <p:nvSpPr>
          <p:cNvPr id="157" name="Rectangle 157"/>
          <p:cNvSpPr>
            <a:spLocks noGrp="1" noChangeArrowheads="1"/>
          </p:cNvSpPr>
          <p:nvPr>
            <p:ph type="sldNum" sz="quarter" idx="12"/>
          </p:nvPr>
        </p:nvSpPr>
        <p:spPr>
          <a:xfrm>
            <a:off x="8737600" y="6248400"/>
            <a:ext cx="3048000" cy="457200"/>
          </a:xfrm>
        </p:spPr>
        <p:txBody>
          <a:bodyPr/>
          <a:lstStyle>
            <a:lvl1pPr>
              <a:defRPr>
                <a:effectLst>
                  <a:outerShdw blurRad="38100" dist="38100" dir="2700000" algn="tl">
                    <a:srgbClr val="000000"/>
                  </a:outerShdw>
                </a:effectLst>
                <a:latin typeface="Tahoma" panose="020B0604030504040204" pitchFamily="34" charset="0"/>
              </a:defRPr>
            </a:lvl1pPr>
          </a:lstStyle>
          <a:p>
            <a:fld id="{B75A850F-B913-4236-9AF1-690EBC8ED13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0379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411889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7D2C68FD-FD6A-486C-8B55-484C0D2A83C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808889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42AD7293-F8AE-4990-B21A-A6F9835CBB4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206406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2173"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6" y="1600200"/>
            <a:ext cx="559223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80ACDAC8-FAE8-4C78-A3C4-5962ED97D13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032558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56"/>
          <p:cNvSpPr>
            <a:spLocks noGrp="1" noChangeArrowheads="1"/>
          </p:cNvSpPr>
          <p:nvPr>
            <p:ph type="sldNum" sz="quarter" idx="12"/>
          </p:nvPr>
        </p:nvSpPr>
        <p:spPr>
          <a:ln/>
        </p:spPr>
        <p:txBody>
          <a:bodyPr/>
          <a:lstStyle>
            <a:lvl1pPr>
              <a:defRPr/>
            </a:lvl1pPr>
          </a:lstStyle>
          <a:p>
            <a:fld id="{FCF0AA4F-0B1C-49F2-BEBF-D897F0577E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74034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56"/>
          <p:cNvSpPr>
            <a:spLocks noGrp="1" noChangeArrowheads="1"/>
          </p:cNvSpPr>
          <p:nvPr>
            <p:ph type="sldNum" sz="quarter" idx="12"/>
          </p:nvPr>
        </p:nvSpPr>
        <p:spPr>
          <a:ln/>
        </p:spPr>
        <p:txBody>
          <a:bodyPr/>
          <a:lstStyle>
            <a:lvl1pPr>
              <a:defRPr/>
            </a:lvl1pPr>
          </a:lstStyle>
          <a:p>
            <a:fld id="{9240569B-8051-4FC9-8CB8-05C9426AEB9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4473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56"/>
          <p:cNvSpPr>
            <a:spLocks noGrp="1" noChangeArrowheads="1"/>
          </p:cNvSpPr>
          <p:nvPr>
            <p:ph type="sldNum" sz="quarter" idx="12"/>
          </p:nvPr>
        </p:nvSpPr>
        <p:spPr>
          <a:ln/>
        </p:spPr>
        <p:txBody>
          <a:bodyPr/>
          <a:lstStyle>
            <a:lvl1pPr>
              <a:defRPr/>
            </a:lvl1pPr>
          </a:lstStyle>
          <a:p>
            <a:fld id="{F9E268AE-9735-440E-9BB3-0CBDD12F98A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2876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2B2402FC-4515-419A-957B-87495675D3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591775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905668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67A57366-7A15-4433-8C1B-10C9F862A2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267839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9" y="228609"/>
            <a:ext cx="2846916"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2173" y="228609"/>
            <a:ext cx="8337551"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56"/>
          <p:cNvSpPr>
            <a:spLocks noGrp="1" noChangeArrowheads="1"/>
          </p:cNvSpPr>
          <p:nvPr>
            <p:ph type="sldNum" sz="quarter" idx="12"/>
          </p:nvPr>
        </p:nvSpPr>
        <p:spPr>
          <a:ln/>
        </p:spPr>
        <p:txBody>
          <a:bodyPr/>
          <a:lstStyle>
            <a:lvl1pPr>
              <a:defRPr/>
            </a:lvl1pPr>
          </a:lstStyle>
          <a:p>
            <a:fld id="{109CBC8F-168E-4531-B45C-4483D680E8E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8208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56"/>
          <p:cNvSpPr>
            <a:spLocks noGrp="1" noChangeArrowheads="1"/>
          </p:cNvSpPr>
          <p:nvPr>
            <p:ph type="sldNum" sz="quarter" idx="12"/>
          </p:nvPr>
        </p:nvSpPr>
        <p:spPr>
          <a:ln/>
        </p:spPr>
        <p:txBody>
          <a:bodyPr/>
          <a:lstStyle>
            <a:lvl1pPr>
              <a:defRPr/>
            </a:lvl1pPr>
          </a:lstStyle>
          <a:p>
            <a:fld id="{45A1D0AA-8226-47F4-B4E7-6BEF8620E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1631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7"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67"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1"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7"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4711536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174954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2760895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50493997"/>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49665093"/>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68403049"/>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50055381"/>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 y="1422400"/>
            <a:ext cx="12196233"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800">
                  <a:solidFill>
                    <a:srgbClr val="FFFFFF"/>
                  </a:solidFill>
                </a:endParaRPr>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endParaRPr lang="en-US" altLang="en-US" sz="1800">
                  <a:solidFill>
                    <a:srgbClr val="FFFFFF"/>
                  </a:solidFill>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1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3803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800">
                  <a:solidFill>
                    <a:srgbClr val="FFFFFF"/>
                  </a:solidFill>
                </a:endParaRPr>
              </a:p>
            </p:txBody>
          </p:sp>
          <p:sp>
            <p:nvSpPr>
              <p:cNvPr id="3804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eaLnBrk="0" fontAlgn="base" hangingPunct="0">
                  <a:spcBef>
                    <a:spcPct val="0"/>
                  </a:spcBef>
                  <a:spcAft>
                    <a:spcPct val="0"/>
                  </a:spcAft>
                  <a:defRPr/>
                </a:pPr>
                <a:endParaRPr lang="en-US" sz="1800">
                  <a:solidFill>
                    <a:srgbClr val="FFFFFF"/>
                  </a:solidFill>
                </a:endParaRPr>
              </a:p>
            </p:txBody>
          </p:sp>
        </p:grpSp>
      </p:grpSp>
      <p:sp>
        <p:nvSpPr>
          <p:cNvPr id="38041" name="Rectangle 153"/>
          <p:cNvSpPr>
            <a:spLocks noGrp="1" noRot="1" noChangeArrowheads="1"/>
          </p:cNvSpPr>
          <p:nvPr>
            <p:ph type="title"/>
          </p:nvPr>
        </p:nvSpPr>
        <p:spPr bwMode="auto">
          <a:xfrm>
            <a:off x="402169" y="228600"/>
            <a:ext cx="113876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042" name="Rectangle 154"/>
          <p:cNvSpPr>
            <a:spLocks noGrp="1" noChangeArrowheads="1"/>
          </p:cNvSpPr>
          <p:nvPr>
            <p:ph type="dt" sz="half" idx="2"/>
          </p:nvPr>
        </p:nvSpPr>
        <p:spPr bwMode="auto">
          <a:xfrm>
            <a:off x="402173"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3" name="Rectangle 15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fontAlgn="base">
              <a:spcBef>
                <a:spcPct val="0"/>
              </a:spcBef>
              <a:spcAft>
                <a:spcPct val="0"/>
              </a:spcAft>
              <a:defRPr/>
            </a:pPr>
            <a:endParaRPr lang="en-US">
              <a:solidFill>
                <a:srgbClr val="FFFFFF"/>
              </a:solidFill>
            </a:endParaRPr>
          </a:p>
        </p:txBody>
      </p:sp>
      <p:sp>
        <p:nvSpPr>
          <p:cNvPr id="38044" name="Rectangle 156"/>
          <p:cNvSpPr>
            <a:spLocks noGrp="1" noChangeArrowheads="1"/>
          </p:cNvSpPr>
          <p:nvPr>
            <p:ph type="sldNum" sz="quarter" idx="4"/>
          </p:nvPr>
        </p:nvSpPr>
        <p:spPr bwMode="auto">
          <a:xfrm>
            <a:off x="8737606" y="6245225"/>
            <a:ext cx="30522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fontAlgn="base">
              <a:spcBef>
                <a:spcPct val="0"/>
              </a:spcBef>
              <a:spcAft>
                <a:spcPct val="0"/>
              </a:spcAft>
            </a:pPr>
            <a:fld id="{345BF7D9-5246-4E57-9A10-402B7D92764E}"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
        <p:nvSpPr>
          <p:cNvPr id="38045" name="Rectangle 157"/>
          <p:cNvSpPr>
            <a:spLocks noGrp="1" noRot="1" noChangeArrowheads="1"/>
          </p:cNvSpPr>
          <p:nvPr>
            <p:ph type="body" idx="1"/>
          </p:nvPr>
        </p:nvSpPr>
        <p:spPr bwMode="auto">
          <a:xfrm>
            <a:off x="402169" y="1600200"/>
            <a:ext cx="11387667"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0268904"/>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f/f6/Freedman_bureau_harpers_cartoon.jpg" TargetMode="Externa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Image:Klan-in-gainesville.jpg" TargetMode="Externa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Image:Kkk-carpetbagger-cartoon.jpg" TargetMode="Externa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Image:Misissippi_ku_klux.jpg" TargetMode="Externa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6096000" y="4495800"/>
            <a:ext cx="3962400" cy="1143000"/>
          </a:xfrm>
        </p:spPr>
        <p:txBody>
          <a:bodyPr/>
          <a:lstStyle/>
          <a:p>
            <a:pPr eaLnBrk="1" hangingPunct="1">
              <a:defRPr/>
            </a:pPr>
            <a:r>
              <a:rPr lang="en-US" dirty="0" smtClean="0"/>
              <a:t>Reconstruction</a:t>
            </a:r>
          </a:p>
        </p:txBody>
      </p:sp>
      <p:pic>
        <p:nvPicPr>
          <p:cNvPr id="4099" name="Picture 5" descr="upland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5" y="304802"/>
            <a:ext cx="3932239"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33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02169" y="91440"/>
            <a:ext cx="11387667" cy="1143000"/>
          </a:xfrm>
        </p:spPr>
        <p:txBody>
          <a:bodyPr/>
          <a:lstStyle/>
          <a:p>
            <a:pPr eaLnBrk="1" hangingPunct="1">
              <a:defRPr/>
            </a:pPr>
            <a:r>
              <a:rPr lang="en-US" dirty="0" smtClean="0"/>
              <a:t>Johnson’s Reconstruction Plan</a:t>
            </a:r>
          </a:p>
        </p:txBody>
      </p:sp>
      <p:sp>
        <p:nvSpPr>
          <p:cNvPr id="10243" name="Rectangle 3"/>
          <p:cNvSpPr>
            <a:spLocks noGrp="1" noChangeArrowheads="1"/>
          </p:cNvSpPr>
          <p:nvPr>
            <p:ph type="body" idx="4294967295"/>
          </p:nvPr>
        </p:nvSpPr>
        <p:spPr>
          <a:xfrm>
            <a:off x="402169" y="1533534"/>
            <a:ext cx="5948521" cy="4498975"/>
          </a:xfrm>
        </p:spPr>
        <p:txBody>
          <a:bodyPr/>
          <a:lstStyle/>
          <a:p>
            <a:pPr eaLnBrk="1" hangingPunct="1">
              <a:lnSpc>
                <a:spcPct val="90000"/>
              </a:lnSpc>
              <a:buFont typeface="Arial" charset="0"/>
              <a:buChar char="►"/>
              <a:defRPr/>
            </a:pPr>
            <a:r>
              <a:rPr lang="en-US" dirty="0" smtClean="0"/>
              <a:t>Pardon all southerners who take an oath of loyalty to the Union.</a:t>
            </a:r>
          </a:p>
          <a:p>
            <a:pPr eaLnBrk="1" hangingPunct="1">
              <a:lnSpc>
                <a:spcPct val="90000"/>
              </a:lnSpc>
              <a:buFont typeface="Arial" charset="0"/>
              <a:buChar char="►"/>
              <a:defRPr/>
            </a:pPr>
            <a:r>
              <a:rPr lang="en-US" dirty="0" smtClean="0"/>
              <a:t>Former Confederate states could set up state governments.</a:t>
            </a:r>
          </a:p>
          <a:p>
            <a:pPr eaLnBrk="1" hangingPunct="1">
              <a:lnSpc>
                <a:spcPct val="90000"/>
              </a:lnSpc>
              <a:buFont typeface="Arial" charset="0"/>
              <a:buChar char="►"/>
              <a:defRPr/>
            </a:pPr>
            <a:r>
              <a:rPr lang="en-US" dirty="0" smtClean="0"/>
              <a:t>Each state needed to revoke secession, ratify the 13th Amendment.</a:t>
            </a:r>
          </a:p>
          <a:p>
            <a:pPr eaLnBrk="1" hangingPunct="1">
              <a:lnSpc>
                <a:spcPct val="90000"/>
              </a:lnSpc>
              <a:buFont typeface="Arial" charset="0"/>
              <a:buChar char="►"/>
              <a:defRPr/>
            </a:pPr>
            <a:endParaRPr lang="en-US" dirty="0" smtClean="0"/>
          </a:p>
        </p:txBody>
      </p:sp>
      <p:pic>
        <p:nvPicPr>
          <p:cNvPr id="15364" name="Picture 4" descr="090166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796" y="1312312"/>
            <a:ext cx="37242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04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Black Codes</a:t>
            </a:r>
          </a:p>
        </p:txBody>
      </p:sp>
      <p:sp>
        <p:nvSpPr>
          <p:cNvPr id="13315" name="Rectangle 3"/>
          <p:cNvSpPr>
            <a:spLocks noGrp="1" noChangeArrowheads="1"/>
          </p:cNvSpPr>
          <p:nvPr>
            <p:ph type="body" idx="1"/>
          </p:nvPr>
        </p:nvSpPr>
        <p:spPr>
          <a:xfrm>
            <a:off x="5943600" y="1482216"/>
            <a:ext cx="5846236" cy="4495800"/>
          </a:xfrm>
        </p:spPr>
        <p:txBody>
          <a:bodyPr/>
          <a:lstStyle/>
          <a:p>
            <a:pPr eaLnBrk="1" hangingPunct="1">
              <a:lnSpc>
                <a:spcPct val="90000"/>
              </a:lnSpc>
              <a:buFont typeface="Arial" charset="0"/>
              <a:buChar char="►"/>
              <a:defRPr/>
            </a:pPr>
            <a:r>
              <a:rPr lang="en-US" sz="4000" dirty="0" smtClean="0"/>
              <a:t>Southern laws which limited African American rights in the South.</a:t>
            </a:r>
          </a:p>
          <a:p>
            <a:pPr eaLnBrk="1" hangingPunct="1">
              <a:lnSpc>
                <a:spcPct val="90000"/>
              </a:lnSpc>
              <a:buFont typeface="Arial" charset="0"/>
              <a:buChar char="►"/>
              <a:defRPr/>
            </a:pPr>
            <a:endParaRPr lang="en-US" sz="4000" dirty="0" smtClean="0"/>
          </a:p>
          <a:p>
            <a:pPr eaLnBrk="1" hangingPunct="1">
              <a:lnSpc>
                <a:spcPct val="90000"/>
              </a:lnSpc>
              <a:buFont typeface="Arial" charset="0"/>
              <a:buChar char="►"/>
              <a:defRPr/>
            </a:pPr>
            <a:r>
              <a:rPr lang="en-US" sz="4000" dirty="0" smtClean="0"/>
              <a:t>Intended to keep African Americans in a condition of slavery.</a:t>
            </a:r>
          </a:p>
        </p:txBody>
      </p:sp>
      <p:pic>
        <p:nvPicPr>
          <p:cNvPr id="17412" name="Picture 4" descr="57_labor_question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5" y="1259150"/>
            <a:ext cx="4966244" cy="48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255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dirty="0" smtClean="0"/>
              <a:t>Radical Republicans</a:t>
            </a:r>
          </a:p>
        </p:txBody>
      </p:sp>
      <p:sp>
        <p:nvSpPr>
          <p:cNvPr id="40963" name="Rectangle 3"/>
          <p:cNvSpPr>
            <a:spLocks noGrp="1" noRot="1" noChangeArrowheads="1"/>
          </p:cNvSpPr>
          <p:nvPr>
            <p:ph type="body" idx="1"/>
          </p:nvPr>
        </p:nvSpPr>
        <p:spPr>
          <a:xfrm>
            <a:off x="766916" y="1651819"/>
            <a:ext cx="5511970" cy="4672781"/>
          </a:xfrm>
        </p:spPr>
        <p:txBody>
          <a:bodyPr/>
          <a:lstStyle/>
          <a:p>
            <a:pPr eaLnBrk="1" hangingPunct="1">
              <a:buFont typeface="Arial" charset="0"/>
              <a:buChar char="►"/>
              <a:defRPr/>
            </a:pPr>
            <a:r>
              <a:rPr lang="en-US" b="1" dirty="0" smtClean="0"/>
              <a:t>Opposed Johnson’s plan.</a:t>
            </a:r>
          </a:p>
          <a:p>
            <a:pPr eaLnBrk="1" hangingPunct="1">
              <a:buFont typeface="Arial" charset="0"/>
              <a:buChar char="►"/>
              <a:defRPr/>
            </a:pPr>
            <a:endParaRPr lang="en-US" dirty="0"/>
          </a:p>
          <a:p>
            <a:pPr eaLnBrk="1" hangingPunct="1">
              <a:buFont typeface="Arial" charset="0"/>
              <a:buChar char="►"/>
              <a:defRPr/>
            </a:pPr>
            <a:r>
              <a:rPr lang="en-US" dirty="0" smtClean="0"/>
              <a:t>Wanted to punish the South and make permanent changes there.</a:t>
            </a:r>
          </a:p>
          <a:p>
            <a:pPr eaLnBrk="1" hangingPunct="1">
              <a:buFont typeface="Arial" charset="0"/>
              <a:buChar char="►"/>
              <a:defRPr/>
            </a:pPr>
            <a:endParaRPr lang="en-US" dirty="0" smtClean="0"/>
          </a:p>
          <a:p>
            <a:pPr eaLnBrk="1" hangingPunct="1">
              <a:buFont typeface="Arial" charset="0"/>
              <a:buChar char="►"/>
              <a:defRPr/>
            </a:pPr>
            <a:r>
              <a:rPr lang="en-US" dirty="0" smtClean="0"/>
              <a:t>Led by Thaddeus Stevens.</a:t>
            </a:r>
          </a:p>
        </p:txBody>
      </p:sp>
      <p:pic>
        <p:nvPicPr>
          <p:cNvPr id="18436" name="Picture 5" descr="events_emancip_pi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6" y="1066027"/>
            <a:ext cx="4267194" cy="551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349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155" y="685809"/>
            <a:ext cx="9423201" cy="4498975"/>
          </a:xfrm>
        </p:spPr>
        <p:txBody>
          <a:bodyPr/>
          <a:lstStyle/>
          <a:p>
            <a:pPr marL="0" indent="0">
              <a:buNone/>
            </a:pPr>
            <a:r>
              <a:rPr lang="en-US" dirty="0" smtClean="0"/>
              <a:t>“The whole fabric of southern society must be changed…If the South is ever to be made a safe Republic let her hands be cultivated by the toil of the owners, or the free labor of intelligent citizens.”</a:t>
            </a:r>
          </a:p>
          <a:p>
            <a:pPr marL="0" indent="0">
              <a:buNone/>
            </a:pPr>
            <a:r>
              <a:rPr lang="en-US" dirty="0" smtClean="0"/>
              <a:t>	-Thaddeus Stevens, </a:t>
            </a:r>
            <a:r>
              <a:rPr lang="en-US" i="1" dirty="0" smtClean="0">
                <a:effectLst/>
              </a:rPr>
              <a:t>The Era of 	Reconstruction </a:t>
            </a:r>
            <a:endParaRPr lang="en-US" i="1" dirty="0">
              <a:effectLst/>
            </a:endParaRPr>
          </a:p>
        </p:txBody>
      </p:sp>
      <p:pic>
        <p:nvPicPr>
          <p:cNvPr id="5" name="Picture 4"/>
          <p:cNvPicPr>
            <a:picLocks noChangeAspect="1"/>
          </p:cNvPicPr>
          <p:nvPr/>
        </p:nvPicPr>
        <p:blipFill>
          <a:blip r:embed="rId2"/>
          <a:stretch>
            <a:fillRect/>
          </a:stretch>
        </p:blipFill>
        <p:spPr>
          <a:xfrm>
            <a:off x="8244348" y="2935296"/>
            <a:ext cx="2846439" cy="3558049"/>
          </a:xfrm>
          <a:prstGeom prst="rect">
            <a:avLst/>
          </a:prstGeom>
        </p:spPr>
      </p:pic>
    </p:spTree>
    <p:extLst>
      <p:ext uri="{BB962C8B-B14F-4D97-AF65-F5344CB8AC3E}">
        <p14:creationId xmlns:p14="http://schemas.microsoft.com/office/powerpoint/2010/main" val="1177934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*Fourteenth Amendment</a:t>
            </a:r>
          </a:p>
        </p:txBody>
      </p:sp>
      <p:sp>
        <p:nvSpPr>
          <p:cNvPr id="15363" name="Rectangle 3"/>
          <p:cNvSpPr>
            <a:spLocks noGrp="1" noChangeArrowheads="1"/>
          </p:cNvSpPr>
          <p:nvPr>
            <p:ph type="body" idx="1"/>
          </p:nvPr>
        </p:nvSpPr>
        <p:spPr>
          <a:xfrm>
            <a:off x="6248400" y="1600200"/>
            <a:ext cx="3962400" cy="4495800"/>
          </a:xfrm>
        </p:spPr>
        <p:txBody>
          <a:bodyPr/>
          <a:lstStyle/>
          <a:p>
            <a:pPr eaLnBrk="1" hangingPunct="1">
              <a:buFont typeface="Arial" charset="0"/>
              <a:buChar char="►"/>
              <a:defRPr/>
            </a:pPr>
            <a:r>
              <a:rPr lang="en-US" dirty="0" smtClean="0"/>
              <a:t>June 1866</a:t>
            </a:r>
          </a:p>
          <a:p>
            <a:pPr eaLnBrk="1" hangingPunct="1">
              <a:buFont typeface="Arial" charset="0"/>
              <a:buChar char="►"/>
              <a:defRPr/>
            </a:pPr>
            <a:endParaRPr lang="en-US" dirty="0" smtClean="0"/>
          </a:p>
          <a:p>
            <a:pPr eaLnBrk="1" hangingPunct="1">
              <a:buFont typeface="Arial" charset="0"/>
              <a:buChar char="►"/>
              <a:defRPr/>
            </a:pPr>
            <a:r>
              <a:rPr lang="en-US" dirty="0" smtClean="0"/>
              <a:t>Granted citizenship to all persons born or naturalized in the United States.</a:t>
            </a:r>
          </a:p>
        </p:txBody>
      </p:sp>
      <p:pic>
        <p:nvPicPr>
          <p:cNvPr id="19460" name="Picture 5" descr="300px-14th_Amendment_Pg1of2_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6" y="1371600"/>
            <a:ext cx="39655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0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*Military Reconstruction Act</a:t>
            </a:r>
          </a:p>
        </p:txBody>
      </p:sp>
      <p:sp>
        <p:nvSpPr>
          <p:cNvPr id="16387" name="Rectangle 3"/>
          <p:cNvSpPr>
            <a:spLocks noGrp="1" noChangeArrowheads="1"/>
          </p:cNvSpPr>
          <p:nvPr>
            <p:ph type="body" idx="1"/>
          </p:nvPr>
        </p:nvSpPr>
        <p:spPr>
          <a:xfrm>
            <a:off x="402169" y="2004887"/>
            <a:ext cx="5113728" cy="3667125"/>
          </a:xfrm>
        </p:spPr>
        <p:txBody>
          <a:bodyPr/>
          <a:lstStyle/>
          <a:p>
            <a:pPr eaLnBrk="1" hangingPunct="1">
              <a:lnSpc>
                <a:spcPct val="90000"/>
              </a:lnSpc>
              <a:buFont typeface="Arial" charset="0"/>
              <a:buChar char="►"/>
              <a:defRPr/>
            </a:pPr>
            <a:r>
              <a:rPr lang="en-US" sz="4000" dirty="0"/>
              <a:t>Passed by </a:t>
            </a:r>
            <a:r>
              <a:rPr lang="en-US" sz="4000" dirty="0" smtClean="0"/>
              <a:t>Congress.</a:t>
            </a:r>
            <a:endParaRPr lang="en-US" sz="4000" dirty="0"/>
          </a:p>
          <a:p>
            <a:pPr eaLnBrk="1" hangingPunct="1">
              <a:lnSpc>
                <a:spcPct val="90000"/>
              </a:lnSpc>
              <a:buFont typeface="Arial" charset="0"/>
              <a:buChar char="►"/>
              <a:defRPr/>
            </a:pPr>
            <a:endParaRPr lang="en-US" sz="4000" dirty="0"/>
          </a:p>
          <a:p>
            <a:pPr eaLnBrk="1" hangingPunct="1">
              <a:lnSpc>
                <a:spcPct val="90000"/>
              </a:lnSpc>
              <a:buFont typeface="Arial" charset="0"/>
              <a:buChar char="►"/>
              <a:defRPr/>
            </a:pPr>
            <a:r>
              <a:rPr lang="en-US" sz="4000" dirty="0"/>
              <a:t>Divided the South </a:t>
            </a:r>
            <a:r>
              <a:rPr lang="en-US" sz="4000" dirty="0" smtClean="0"/>
              <a:t>into </a:t>
            </a:r>
            <a:r>
              <a:rPr lang="en-US" sz="4000" dirty="0"/>
              <a:t>five military </a:t>
            </a:r>
            <a:r>
              <a:rPr lang="en-US" sz="4000" dirty="0" smtClean="0"/>
              <a:t>districts controlled by Union Generals.</a:t>
            </a:r>
            <a:endParaRPr lang="en-US" sz="4000" dirty="0"/>
          </a:p>
          <a:p>
            <a:pPr eaLnBrk="1" hangingPunct="1">
              <a:lnSpc>
                <a:spcPct val="90000"/>
              </a:lnSpc>
              <a:buFont typeface="Arial" charset="0"/>
              <a:buChar char="►"/>
              <a:defRPr/>
            </a:pPr>
            <a:endParaRPr lang="en-US" sz="2800" dirty="0"/>
          </a:p>
        </p:txBody>
      </p:sp>
      <p:pic>
        <p:nvPicPr>
          <p:cNvPr id="20484" name="Picture 6" descr="map-1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330" y="2004887"/>
            <a:ext cx="6157506" cy="411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62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*Military Reconstruction Act</a:t>
            </a:r>
          </a:p>
        </p:txBody>
      </p:sp>
      <p:sp>
        <p:nvSpPr>
          <p:cNvPr id="17411" name="Rectangle 3"/>
          <p:cNvSpPr>
            <a:spLocks noGrp="1" noChangeArrowheads="1"/>
          </p:cNvSpPr>
          <p:nvPr>
            <p:ph type="body" idx="1"/>
          </p:nvPr>
        </p:nvSpPr>
        <p:spPr>
          <a:xfrm>
            <a:off x="6019800" y="1600200"/>
            <a:ext cx="4191000" cy="4495800"/>
          </a:xfrm>
        </p:spPr>
        <p:txBody>
          <a:bodyPr/>
          <a:lstStyle/>
          <a:p>
            <a:pPr eaLnBrk="1" hangingPunct="1">
              <a:buFont typeface="Arial" charset="0"/>
              <a:buChar char="►"/>
              <a:defRPr/>
            </a:pPr>
            <a:r>
              <a:rPr lang="en-US" dirty="0" smtClean="0"/>
              <a:t>New state constitutions.</a:t>
            </a:r>
          </a:p>
          <a:p>
            <a:pPr eaLnBrk="1" hangingPunct="1">
              <a:buFont typeface="Arial" charset="0"/>
              <a:buChar char="►"/>
              <a:defRPr/>
            </a:pPr>
            <a:endParaRPr lang="en-US" dirty="0" smtClean="0"/>
          </a:p>
          <a:p>
            <a:pPr eaLnBrk="1" hangingPunct="1">
              <a:buFont typeface="Arial" charset="0"/>
              <a:buChar char="►"/>
              <a:defRPr/>
            </a:pPr>
            <a:r>
              <a:rPr lang="en-US" dirty="0" smtClean="0"/>
              <a:t>Right to vote for all males.</a:t>
            </a:r>
          </a:p>
          <a:p>
            <a:pPr eaLnBrk="1" hangingPunct="1">
              <a:buFont typeface="Arial" charset="0"/>
              <a:buChar char="►"/>
              <a:defRPr/>
            </a:pPr>
            <a:endParaRPr lang="en-US" dirty="0" smtClean="0"/>
          </a:p>
          <a:p>
            <a:pPr eaLnBrk="1" hangingPunct="1">
              <a:buFont typeface="Arial" charset="0"/>
              <a:buChar char="►"/>
              <a:defRPr/>
            </a:pPr>
            <a:r>
              <a:rPr lang="en-US" dirty="0" smtClean="0"/>
              <a:t>Must ratify the 14</a:t>
            </a:r>
            <a:r>
              <a:rPr lang="en-US" baseline="30000" dirty="0" smtClean="0"/>
              <a:t>th</a:t>
            </a:r>
            <a:r>
              <a:rPr lang="en-US" dirty="0" smtClean="0"/>
              <a:t> Amendment.</a:t>
            </a:r>
          </a:p>
        </p:txBody>
      </p:sp>
      <p:pic>
        <p:nvPicPr>
          <p:cNvPr id="21508" name="Picture 5" descr="vote%5B6%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278" y="1897030"/>
            <a:ext cx="3810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0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*Fifteenth Amendment</a:t>
            </a:r>
          </a:p>
        </p:txBody>
      </p:sp>
      <p:sp>
        <p:nvSpPr>
          <p:cNvPr id="21507" name="Rectangle 3"/>
          <p:cNvSpPr>
            <a:spLocks noGrp="1" noChangeArrowheads="1"/>
          </p:cNvSpPr>
          <p:nvPr>
            <p:ph type="body" idx="1"/>
          </p:nvPr>
        </p:nvSpPr>
        <p:spPr>
          <a:xfrm>
            <a:off x="6096000" y="1829628"/>
            <a:ext cx="5024284" cy="4266372"/>
          </a:xfrm>
        </p:spPr>
        <p:txBody>
          <a:bodyPr/>
          <a:lstStyle/>
          <a:p>
            <a:pPr eaLnBrk="1" hangingPunct="1">
              <a:buFont typeface="Arial" charset="0"/>
              <a:buChar char="►"/>
              <a:defRPr/>
            </a:pPr>
            <a:r>
              <a:rPr lang="en-US" dirty="0" smtClean="0"/>
              <a:t> March 1870</a:t>
            </a:r>
          </a:p>
          <a:p>
            <a:pPr eaLnBrk="1" hangingPunct="1">
              <a:buFont typeface="Arial" charset="0"/>
              <a:buChar char="►"/>
              <a:defRPr/>
            </a:pPr>
            <a:endParaRPr lang="en-US" dirty="0" smtClean="0"/>
          </a:p>
          <a:p>
            <a:pPr eaLnBrk="1" hangingPunct="1">
              <a:buFont typeface="Arial" charset="0"/>
              <a:buChar char="►"/>
              <a:defRPr/>
            </a:pPr>
            <a:r>
              <a:rPr lang="en-US" dirty="0" smtClean="0"/>
              <a:t>Right to vote cannot be denied “on account of race, color, or previous condition of servitude.”</a:t>
            </a:r>
          </a:p>
        </p:txBody>
      </p:sp>
      <p:pic>
        <p:nvPicPr>
          <p:cNvPr id="22532" name="Picture 5" descr="vc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68" y="1475667"/>
            <a:ext cx="5541431" cy="437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89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60198" y="82296"/>
            <a:ext cx="5413375" cy="1143000"/>
          </a:xfrm>
        </p:spPr>
        <p:txBody>
          <a:bodyPr/>
          <a:lstStyle/>
          <a:p>
            <a:pPr eaLnBrk="1" hangingPunct="1">
              <a:defRPr/>
            </a:pPr>
            <a:r>
              <a:rPr lang="en-US" dirty="0" smtClean="0"/>
              <a:t>*Freedmen’s Bureau</a:t>
            </a:r>
          </a:p>
        </p:txBody>
      </p:sp>
      <p:sp>
        <p:nvSpPr>
          <p:cNvPr id="18435" name="Rectangle 3"/>
          <p:cNvSpPr>
            <a:spLocks noGrp="1" noRot="1" noChangeArrowheads="1"/>
          </p:cNvSpPr>
          <p:nvPr>
            <p:ph type="body" idx="1"/>
          </p:nvPr>
        </p:nvSpPr>
        <p:spPr>
          <a:xfrm>
            <a:off x="365536" y="1749369"/>
            <a:ext cx="5827868" cy="4494115"/>
          </a:xfrm>
        </p:spPr>
        <p:txBody>
          <a:bodyPr/>
          <a:lstStyle/>
          <a:p>
            <a:pPr marL="0" indent="0" eaLnBrk="1" hangingPunct="1">
              <a:lnSpc>
                <a:spcPct val="90000"/>
              </a:lnSpc>
              <a:buNone/>
              <a:defRPr/>
            </a:pPr>
            <a:endParaRPr lang="en-US" dirty="0" smtClean="0"/>
          </a:p>
          <a:p>
            <a:pPr eaLnBrk="1" hangingPunct="1">
              <a:lnSpc>
                <a:spcPct val="90000"/>
              </a:lnSpc>
              <a:buFont typeface="Arial" charset="0"/>
              <a:buChar char="►"/>
              <a:defRPr/>
            </a:pPr>
            <a:r>
              <a:rPr lang="en-US" dirty="0" smtClean="0"/>
              <a:t>Government group created to provide food, clothing, jobs, and education for the newly freed slaves. </a:t>
            </a:r>
          </a:p>
          <a:p>
            <a:pPr eaLnBrk="1" hangingPunct="1">
              <a:lnSpc>
                <a:spcPct val="90000"/>
              </a:lnSpc>
              <a:buFont typeface="Arial" charset="0"/>
              <a:buChar char="►"/>
              <a:defRPr/>
            </a:pPr>
            <a:r>
              <a:rPr lang="en-US" dirty="0" smtClean="0"/>
              <a:t>Never properly funded</a:t>
            </a:r>
          </a:p>
        </p:txBody>
      </p:sp>
      <p:pic>
        <p:nvPicPr>
          <p:cNvPr id="24580" name="Picture 5" descr="Image:Freedman bureau harpers cart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404" y="1749369"/>
            <a:ext cx="46482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989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dirty="0" smtClean="0"/>
              <a:t>Freedmen’s Bureau</a:t>
            </a:r>
          </a:p>
        </p:txBody>
      </p:sp>
      <p:sp>
        <p:nvSpPr>
          <p:cNvPr id="25603" name="Rectangle 4"/>
          <p:cNvSpPr>
            <a:spLocks noChangeArrowheads="1"/>
          </p:cNvSpPr>
          <p:nvPr/>
        </p:nvSpPr>
        <p:spPr bwMode="auto">
          <a:xfrm>
            <a:off x="6003930" y="310583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1800">
                <a:solidFill>
                  <a:srgbClr val="FFFFFF"/>
                </a:solidFill>
                <a:latin typeface="Arial" panose="020B0604020202020204" pitchFamily="34" charset="0"/>
              </a:rPr>
              <a:t/>
            </a:r>
            <a:br>
              <a:rPr lang="en-US" altLang="en-US" sz="1800">
                <a:solidFill>
                  <a:srgbClr val="FFFFFF"/>
                </a:solidFill>
                <a:latin typeface="Arial" panose="020B0604020202020204" pitchFamily="34" charset="0"/>
              </a:rPr>
            </a:br>
            <a:endParaRPr lang="en-US" altLang="en-US" sz="1800">
              <a:solidFill>
                <a:srgbClr val="FFFFFF"/>
              </a:solidFill>
              <a:latin typeface="Arial" panose="020B0604020202020204" pitchFamily="34" charset="0"/>
            </a:endParaRPr>
          </a:p>
        </p:txBody>
      </p:sp>
      <p:sp>
        <p:nvSpPr>
          <p:cNvPr id="25604" name="Rectangle 5"/>
          <p:cNvSpPr>
            <a:spLocks noChangeArrowheads="1"/>
          </p:cNvSpPr>
          <p:nvPr/>
        </p:nvSpPr>
        <p:spPr bwMode="auto">
          <a:xfrm>
            <a:off x="6003930" y="310583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1800">
                <a:solidFill>
                  <a:srgbClr val="FFFFFF"/>
                </a:solidFill>
                <a:latin typeface="Arial" panose="020B0604020202020204" pitchFamily="34" charset="0"/>
              </a:rPr>
              <a:t/>
            </a:r>
            <a:br>
              <a:rPr lang="en-US" altLang="en-US" sz="1800">
                <a:solidFill>
                  <a:srgbClr val="FFFFFF"/>
                </a:solidFill>
                <a:latin typeface="Arial" panose="020B0604020202020204" pitchFamily="34" charset="0"/>
              </a:rPr>
            </a:br>
            <a:endParaRPr lang="en-US" altLang="en-US" sz="1800">
              <a:solidFill>
                <a:srgbClr val="FFFFFF"/>
              </a:solidFill>
              <a:latin typeface="Arial" panose="020B0604020202020204" pitchFamily="34" charset="0"/>
            </a:endParaRPr>
          </a:p>
        </p:txBody>
      </p:sp>
      <p:sp>
        <p:nvSpPr>
          <p:cNvPr id="25605" name="Rectangle 6"/>
          <p:cNvSpPr>
            <a:spLocks noChangeArrowheads="1"/>
          </p:cNvSpPr>
          <p:nvPr/>
        </p:nvSpPr>
        <p:spPr bwMode="auto">
          <a:xfrm>
            <a:off x="6003930" y="310583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1800">
                <a:solidFill>
                  <a:srgbClr val="FFFFFF"/>
                </a:solidFill>
                <a:latin typeface="Arial" panose="020B0604020202020204" pitchFamily="34" charset="0"/>
              </a:rPr>
              <a:t/>
            </a:r>
            <a:br>
              <a:rPr lang="en-US" altLang="en-US" sz="1800">
                <a:solidFill>
                  <a:srgbClr val="FFFFFF"/>
                </a:solidFill>
                <a:latin typeface="Arial" panose="020B0604020202020204" pitchFamily="34" charset="0"/>
              </a:rPr>
            </a:br>
            <a:endParaRPr lang="en-US" altLang="en-US" sz="1800">
              <a:solidFill>
                <a:srgbClr val="FFFFFF"/>
              </a:solidFill>
              <a:latin typeface="Arial" panose="020B0604020202020204" pitchFamily="34" charset="0"/>
            </a:endParaRPr>
          </a:p>
        </p:txBody>
      </p:sp>
      <p:pic>
        <p:nvPicPr>
          <p:cNvPr id="25606" name="Picture 10" descr="fremenb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447800"/>
            <a:ext cx="7991475"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68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dirty="0" smtClean="0"/>
              <a:t>State of the South</a:t>
            </a:r>
          </a:p>
        </p:txBody>
      </p:sp>
      <p:pic>
        <p:nvPicPr>
          <p:cNvPr id="5123" name="Picture 5" descr="rich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777240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1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Rot="1" noChangeArrowheads="1"/>
          </p:cNvSpPr>
          <p:nvPr>
            <p:ph type="title"/>
          </p:nvPr>
        </p:nvSpPr>
        <p:spPr/>
        <p:txBody>
          <a:bodyPr/>
          <a:lstStyle/>
          <a:p>
            <a:pPr eaLnBrk="1" hangingPunct="1">
              <a:defRPr/>
            </a:pPr>
            <a:r>
              <a:rPr lang="en-US" dirty="0" smtClean="0"/>
              <a:t>Freedmen’s Bureau</a:t>
            </a:r>
          </a:p>
        </p:txBody>
      </p:sp>
      <p:pic>
        <p:nvPicPr>
          <p:cNvPr id="26627" name="Picture 6" descr="Images%5Cfreedmen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3" y="1524002"/>
            <a:ext cx="74295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33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t>Impeachment of Johnson</a:t>
            </a:r>
          </a:p>
        </p:txBody>
      </p:sp>
      <p:sp>
        <p:nvSpPr>
          <p:cNvPr id="18435" name="Rectangle 3"/>
          <p:cNvSpPr>
            <a:spLocks noGrp="1" noChangeArrowheads="1"/>
          </p:cNvSpPr>
          <p:nvPr>
            <p:ph type="body" idx="1"/>
          </p:nvPr>
        </p:nvSpPr>
        <p:spPr>
          <a:xfrm>
            <a:off x="727587" y="1526458"/>
            <a:ext cx="5171768" cy="4495800"/>
          </a:xfrm>
        </p:spPr>
        <p:txBody>
          <a:bodyPr/>
          <a:lstStyle/>
          <a:p>
            <a:pPr eaLnBrk="1" hangingPunct="1">
              <a:buFont typeface="Arial" charset="0"/>
              <a:buChar char="►"/>
              <a:defRPr/>
            </a:pPr>
            <a:r>
              <a:rPr lang="en-US" dirty="0" smtClean="0"/>
              <a:t>Johnson vetoed every policy from the Radical Republican-led Congress.</a:t>
            </a:r>
          </a:p>
          <a:p>
            <a:pPr eaLnBrk="1" hangingPunct="1">
              <a:buFont typeface="Arial" charset="0"/>
              <a:buChar char="►"/>
              <a:defRPr/>
            </a:pPr>
            <a:endParaRPr lang="en-US" dirty="0" smtClean="0"/>
          </a:p>
          <a:p>
            <a:pPr eaLnBrk="1" hangingPunct="1">
              <a:buFont typeface="Arial" charset="0"/>
              <a:buChar char="►"/>
              <a:defRPr/>
            </a:pPr>
            <a:r>
              <a:rPr lang="en-US" dirty="0" smtClean="0"/>
              <a:t>Congress overrode his vetoes.</a:t>
            </a:r>
          </a:p>
        </p:txBody>
      </p:sp>
      <p:pic>
        <p:nvPicPr>
          <p:cNvPr id="27652" name="Picture 5" descr="johnson_impeachment_1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2" y="1817943"/>
            <a:ext cx="53721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51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4000" dirty="0" smtClean="0"/>
              <a:t>Impeachment </a:t>
            </a:r>
            <a:r>
              <a:rPr lang="en-US" sz="4000" dirty="0"/>
              <a:t>of Johnson (1868)</a:t>
            </a:r>
          </a:p>
        </p:txBody>
      </p:sp>
      <p:sp>
        <p:nvSpPr>
          <p:cNvPr id="19459" name="Rectangle 3"/>
          <p:cNvSpPr>
            <a:spLocks noGrp="1" noChangeArrowheads="1"/>
          </p:cNvSpPr>
          <p:nvPr>
            <p:ph type="body" idx="1"/>
          </p:nvPr>
        </p:nvSpPr>
        <p:spPr>
          <a:xfrm>
            <a:off x="6096000" y="1600200"/>
            <a:ext cx="4114800" cy="4953000"/>
          </a:xfrm>
        </p:spPr>
        <p:txBody>
          <a:bodyPr/>
          <a:lstStyle/>
          <a:p>
            <a:pPr eaLnBrk="1" hangingPunct="1">
              <a:buFont typeface="Arial" charset="0"/>
              <a:buChar char="►"/>
              <a:defRPr/>
            </a:pPr>
            <a:r>
              <a:rPr lang="en-US" sz="2800" dirty="0"/>
              <a:t>House of Representatives voted for his </a:t>
            </a:r>
            <a:r>
              <a:rPr lang="en-US" sz="2800" dirty="0" smtClean="0"/>
              <a:t>impeachment.</a:t>
            </a:r>
            <a:endParaRPr lang="en-US" sz="2800" dirty="0"/>
          </a:p>
          <a:p>
            <a:pPr eaLnBrk="1" hangingPunct="1">
              <a:buFont typeface="Arial" charset="0"/>
              <a:buChar char="►"/>
              <a:defRPr/>
            </a:pPr>
            <a:endParaRPr lang="en-US" sz="2800" dirty="0"/>
          </a:p>
          <a:p>
            <a:pPr eaLnBrk="1" hangingPunct="1">
              <a:buFont typeface="Arial" charset="0"/>
              <a:buChar char="►"/>
              <a:defRPr/>
            </a:pPr>
            <a:r>
              <a:rPr lang="en-US" sz="2800" dirty="0"/>
              <a:t>Senate put Johnson on </a:t>
            </a:r>
            <a:r>
              <a:rPr lang="en-US" sz="2800" dirty="0" smtClean="0"/>
              <a:t>trial.</a:t>
            </a:r>
            <a:endParaRPr lang="en-US" sz="2800" dirty="0"/>
          </a:p>
          <a:p>
            <a:pPr eaLnBrk="1" hangingPunct="1">
              <a:buFont typeface="Arial" charset="0"/>
              <a:buChar char="►"/>
              <a:defRPr/>
            </a:pPr>
            <a:endParaRPr lang="en-US" sz="2800" dirty="0"/>
          </a:p>
          <a:p>
            <a:pPr eaLnBrk="1" hangingPunct="1">
              <a:buFont typeface="Arial" charset="0"/>
              <a:buChar char="►"/>
              <a:defRPr/>
            </a:pPr>
            <a:r>
              <a:rPr lang="en-US" sz="2800" dirty="0"/>
              <a:t>Final vote – one vote shy of removing him from </a:t>
            </a:r>
            <a:r>
              <a:rPr lang="en-US" sz="2800" dirty="0" smtClean="0"/>
              <a:t>office.</a:t>
            </a:r>
            <a:endParaRPr lang="en-US" sz="2800" dirty="0"/>
          </a:p>
        </p:txBody>
      </p:sp>
      <p:pic>
        <p:nvPicPr>
          <p:cNvPr id="28676" name="Picture 5" descr="vote%20to%20impeach%20andrew%20joh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68" y="1415846"/>
            <a:ext cx="5137354" cy="51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38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2729" y="274638"/>
            <a:ext cx="11078497" cy="1143000"/>
          </a:xfrm>
        </p:spPr>
        <p:txBody>
          <a:bodyPr/>
          <a:lstStyle/>
          <a:p>
            <a:pPr eaLnBrk="1" hangingPunct="1">
              <a:defRPr/>
            </a:pPr>
            <a:r>
              <a:rPr lang="en-US" dirty="0" smtClean="0"/>
              <a:t>Sharecropping</a:t>
            </a:r>
          </a:p>
        </p:txBody>
      </p:sp>
      <p:sp>
        <p:nvSpPr>
          <p:cNvPr id="14339" name="Rectangle 3"/>
          <p:cNvSpPr>
            <a:spLocks noGrp="1" noChangeArrowheads="1"/>
          </p:cNvSpPr>
          <p:nvPr>
            <p:ph type="body" idx="1"/>
          </p:nvPr>
        </p:nvSpPr>
        <p:spPr>
          <a:xfrm>
            <a:off x="6019800" y="1600200"/>
            <a:ext cx="4191000" cy="4495800"/>
          </a:xfrm>
        </p:spPr>
        <p:txBody>
          <a:bodyPr/>
          <a:lstStyle/>
          <a:p>
            <a:pPr eaLnBrk="1" hangingPunct="1">
              <a:buFont typeface="Arial" charset="0"/>
              <a:buChar char="►"/>
              <a:defRPr/>
            </a:pPr>
            <a:r>
              <a:rPr lang="en-US" dirty="0" smtClean="0"/>
              <a:t>New system for agriculture.</a:t>
            </a:r>
          </a:p>
          <a:p>
            <a:pPr eaLnBrk="1" hangingPunct="1">
              <a:buFont typeface="Arial" charset="0"/>
              <a:buChar char="►"/>
              <a:defRPr/>
            </a:pPr>
            <a:endParaRPr lang="en-US" dirty="0" smtClean="0"/>
          </a:p>
          <a:p>
            <a:pPr eaLnBrk="1" hangingPunct="1">
              <a:buFont typeface="Arial" charset="0"/>
              <a:buChar char="►"/>
              <a:defRPr/>
            </a:pPr>
            <a:r>
              <a:rPr lang="en-US" dirty="0" smtClean="0"/>
              <a:t>Tenant farmers paid rent with a share of their crops.</a:t>
            </a:r>
          </a:p>
          <a:p>
            <a:pPr eaLnBrk="1" hangingPunct="1">
              <a:buFont typeface="Arial" charset="0"/>
              <a:buChar char="►"/>
              <a:defRPr/>
            </a:pPr>
            <a:endParaRPr lang="en-US" dirty="0" smtClean="0"/>
          </a:p>
          <a:p>
            <a:pPr eaLnBrk="1" hangingPunct="1">
              <a:buFont typeface="Wingdings" pitchFamily="2" charset="2"/>
              <a:buNone/>
              <a:defRPr/>
            </a:pPr>
            <a:endParaRPr lang="en-US" dirty="0" smtClean="0"/>
          </a:p>
        </p:txBody>
      </p:sp>
      <p:pic>
        <p:nvPicPr>
          <p:cNvPr id="29700" name="Picture 4" descr="toer-page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29" y="1417638"/>
            <a:ext cx="4869426" cy="483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385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Sharecropping</a:t>
            </a:r>
          </a:p>
        </p:txBody>
      </p:sp>
      <p:sp>
        <p:nvSpPr>
          <p:cNvPr id="16387" name="Rectangle 3"/>
          <p:cNvSpPr>
            <a:spLocks noGrp="1" noChangeArrowheads="1"/>
          </p:cNvSpPr>
          <p:nvPr>
            <p:ph type="body" idx="1"/>
          </p:nvPr>
        </p:nvSpPr>
        <p:spPr>
          <a:xfrm>
            <a:off x="6781799" y="1600200"/>
            <a:ext cx="5282381" cy="4495800"/>
          </a:xfrm>
        </p:spPr>
        <p:txBody>
          <a:bodyPr/>
          <a:lstStyle/>
          <a:p>
            <a:pPr eaLnBrk="1" hangingPunct="1">
              <a:buFont typeface="Arial" charset="0"/>
              <a:buChar char="►"/>
              <a:defRPr/>
            </a:pPr>
            <a:r>
              <a:rPr lang="en-US" dirty="0" smtClean="0"/>
              <a:t>Sharecroppers became trapped because farmers could not pay their debts.</a:t>
            </a:r>
          </a:p>
          <a:p>
            <a:pPr marL="0" indent="0" eaLnBrk="1" hangingPunct="1">
              <a:buNone/>
              <a:defRPr/>
            </a:pPr>
            <a:endParaRPr lang="en-US" dirty="0" smtClean="0"/>
          </a:p>
        </p:txBody>
      </p:sp>
      <p:pic>
        <p:nvPicPr>
          <p:cNvPr id="31748" name="Picture 4" descr="rural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28" y="1600200"/>
            <a:ext cx="6118672" cy="448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076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05001" y="8832"/>
            <a:ext cx="8288587" cy="6849177"/>
          </a:xfrm>
          <a:prstGeom prst="rect">
            <a:avLst/>
          </a:prstGeom>
        </p:spPr>
      </p:pic>
    </p:spTree>
    <p:extLst>
      <p:ext uri="{BB962C8B-B14F-4D97-AF65-F5344CB8AC3E}">
        <p14:creationId xmlns:p14="http://schemas.microsoft.com/office/powerpoint/2010/main" val="2710391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Ctr="1"/>
          <a:lstStyle/>
          <a:p>
            <a:pPr eaLnBrk="1" hangingPunct="1">
              <a:defRPr/>
            </a:pPr>
            <a:r>
              <a:rPr lang="en-US" dirty="0" smtClean="0"/>
              <a:t>Carpetbaggers</a:t>
            </a:r>
          </a:p>
        </p:txBody>
      </p:sp>
      <p:sp>
        <p:nvSpPr>
          <p:cNvPr id="9219" name="Rectangle 3"/>
          <p:cNvSpPr>
            <a:spLocks noGrp="1" noChangeArrowheads="1"/>
          </p:cNvSpPr>
          <p:nvPr>
            <p:ph type="body" idx="4294967295"/>
          </p:nvPr>
        </p:nvSpPr>
        <p:spPr>
          <a:xfrm>
            <a:off x="6019800" y="1600200"/>
            <a:ext cx="6172200" cy="4495800"/>
          </a:xfrm>
        </p:spPr>
        <p:txBody>
          <a:bodyPr/>
          <a:lstStyle/>
          <a:p>
            <a:pPr eaLnBrk="1" hangingPunct="1">
              <a:buFont typeface="Arial" charset="0"/>
              <a:buChar char="►"/>
              <a:defRPr/>
            </a:pPr>
            <a:r>
              <a:rPr lang="en-US" dirty="0" smtClean="0"/>
              <a:t>Northerners who came to the South during Reconstruction, seeking money and political power.</a:t>
            </a:r>
          </a:p>
        </p:txBody>
      </p:sp>
      <p:pic>
        <p:nvPicPr>
          <p:cNvPr id="34820" name="Picture 4" descr="Carpetba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20" y="1496961"/>
            <a:ext cx="5061154" cy="496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355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chorCtr="1"/>
          <a:lstStyle/>
          <a:p>
            <a:pPr eaLnBrk="1" hangingPunct="1">
              <a:defRPr/>
            </a:pPr>
            <a:r>
              <a:rPr lang="en-US" dirty="0" smtClean="0"/>
              <a:t>Scalawags</a:t>
            </a:r>
          </a:p>
        </p:txBody>
      </p:sp>
      <p:sp>
        <p:nvSpPr>
          <p:cNvPr id="10243" name="Rectangle 3"/>
          <p:cNvSpPr>
            <a:spLocks noGrp="1" noChangeArrowheads="1"/>
          </p:cNvSpPr>
          <p:nvPr>
            <p:ph type="body" idx="4294967295"/>
          </p:nvPr>
        </p:nvSpPr>
        <p:spPr>
          <a:xfrm>
            <a:off x="1111045" y="1848465"/>
            <a:ext cx="4114800" cy="2830512"/>
          </a:xfrm>
        </p:spPr>
        <p:txBody>
          <a:bodyPr/>
          <a:lstStyle/>
          <a:p>
            <a:pPr eaLnBrk="1" hangingPunct="1">
              <a:buFont typeface="Arial" charset="0"/>
              <a:buChar char="►"/>
              <a:defRPr/>
            </a:pPr>
            <a:r>
              <a:rPr lang="en-US" sz="4000" dirty="0"/>
              <a:t>White southerners who supported Reconstruction.</a:t>
            </a:r>
          </a:p>
        </p:txBody>
      </p:sp>
      <p:pic>
        <p:nvPicPr>
          <p:cNvPr id="35844" name="Picture 5" descr="180px-Floyd_Burroughs_sharecr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190" y="1848465"/>
            <a:ext cx="35433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516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1"/>
          <a:lstStyle/>
          <a:p>
            <a:pPr eaLnBrk="1" hangingPunct="1">
              <a:defRPr/>
            </a:pPr>
            <a:r>
              <a:rPr lang="en-US" dirty="0" smtClean="0"/>
              <a:t>Ku Klux Klan</a:t>
            </a:r>
          </a:p>
        </p:txBody>
      </p:sp>
      <p:sp>
        <p:nvSpPr>
          <p:cNvPr id="14339" name="Rectangle 3"/>
          <p:cNvSpPr>
            <a:spLocks noGrp="1" noChangeArrowheads="1"/>
          </p:cNvSpPr>
          <p:nvPr>
            <p:ph type="body" idx="4294967295"/>
          </p:nvPr>
        </p:nvSpPr>
        <p:spPr>
          <a:xfrm>
            <a:off x="919317" y="1371600"/>
            <a:ext cx="4871886" cy="4495800"/>
          </a:xfrm>
        </p:spPr>
        <p:txBody>
          <a:bodyPr/>
          <a:lstStyle/>
          <a:p>
            <a:pPr eaLnBrk="1" hangingPunct="1">
              <a:lnSpc>
                <a:spcPct val="90000"/>
              </a:lnSpc>
              <a:buFont typeface="Arial" charset="0"/>
              <a:buChar char="►"/>
              <a:defRPr/>
            </a:pPr>
            <a:r>
              <a:rPr lang="en-US" dirty="0" smtClean="0"/>
              <a:t>Started in 1866 by Nathaniel Bedford Forrest.</a:t>
            </a:r>
          </a:p>
          <a:p>
            <a:pPr eaLnBrk="1" hangingPunct="1">
              <a:lnSpc>
                <a:spcPct val="90000"/>
              </a:lnSpc>
              <a:buFont typeface="Arial" charset="0"/>
              <a:buChar char="►"/>
              <a:defRPr/>
            </a:pPr>
            <a:endParaRPr lang="en-US" dirty="0" smtClean="0"/>
          </a:p>
          <a:p>
            <a:pPr eaLnBrk="1" hangingPunct="1">
              <a:lnSpc>
                <a:spcPct val="90000"/>
              </a:lnSpc>
              <a:buFont typeface="Arial" charset="0"/>
              <a:buChar char="►"/>
              <a:defRPr/>
            </a:pPr>
            <a:r>
              <a:rPr lang="en-US" dirty="0" smtClean="0"/>
              <a:t>Americas first terrorist group.</a:t>
            </a:r>
          </a:p>
          <a:p>
            <a:pPr eaLnBrk="1" hangingPunct="1">
              <a:lnSpc>
                <a:spcPct val="90000"/>
              </a:lnSpc>
              <a:buFont typeface="Arial" charset="0"/>
              <a:buChar char="►"/>
              <a:defRPr/>
            </a:pPr>
            <a:endParaRPr lang="en-US" dirty="0" smtClean="0">
              <a:solidFill>
                <a:srgbClr val="FF0000"/>
              </a:solidFill>
            </a:endParaRPr>
          </a:p>
          <a:p>
            <a:pPr eaLnBrk="1" hangingPunct="1">
              <a:lnSpc>
                <a:spcPct val="90000"/>
              </a:lnSpc>
              <a:buFont typeface="Arial" charset="0"/>
              <a:buChar char="►"/>
              <a:defRPr/>
            </a:pPr>
            <a:r>
              <a:rPr lang="en-US" dirty="0" smtClean="0"/>
              <a:t>Mostly former Confederate soldiers.</a:t>
            </a:r>
          </a:p>
        </p:txBody>
      </p:sp>
      <p:pic>
        <p:nvPicPr>
          <p:cNvPr id="38916" name="Picture 4" descr="Members of the second Ku Klux Klan at a rally in 1922.">
            <a:hlinkClick r:id="rId2" tooltip="Members of the second Ku Klux Klan at a rally in 192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3" y="1371599"/>
            <a:ext cx="5520810" cy="445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20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nchorCtr="1"/>
          <a:lstStyle/>
          <a:p>
            <a:pPr eaLnBrk="1" hangingPunct="1">
              <a:defRPr/>
            </a:pPr>
            <a:r>
              <a:rPr lang="en-US" dirty="0" smtClean="0"/>
              <a:t>Goals of the KKK</a:t>
            </a:r>
          </a:p>
        </p:txBody>
      </p:sp>
      <p:sp>
        <p:nvSpPr>
          <p:cNvPr id="15363" name="Rectangle 3"/>
          <p:cNvSpPr>
            <a:spLocks noGrp="1" noChangeArrowheads="1"/>
          </p:cNvSpPr>
          <p:nvPr>
            <p:ph type="body" idx="4294967295"/>
          </p:nvPr>
        </p:nvSpPr>
        <p:spPr>
          <a:xfrm>
            <a:off x="6019800" y="1600200"/>
            <a:ext cx="4191000" cy="4495800"/>
          </a:xfrm>
        </p:spPr>
        <p:txBody>
          <a:bodyPr/>
          <a:lstStyle/>
          <a:p>
            <a:pPr eaLnBrk="1" hangingPunct="1">
              <a:buFont typeface="Arial" charset="0"/>
              <a:buChar char="►"/>
              <a:defRPr/>
            </a:pPr>
            <a:endParaRPr lang="en-US" dirty="0" smtClean="0"/>
          </a:p>
          <a:p>
            <a:pPr eaLnBrk="1" hangingPunct="1">
              <a:buFont typeface="Arial" charset="0"/>
              <a:buChar char="►"/>
              <a:defRPr/>
            </a:pPr>
            <a:r>
              <a:rPr lang="en-US" dirty="0" smtClean="0"/>
              <a:t>Use terror to drive out carpetbaggers and regain political control in the South for the Democrats.</a:t>
            </a:r>
          </a:p>
        </p:txBody>
      </p:sp>
      <p:pic>
        <p:nvPicPr>
          <p:cNvPr id="39940" name="Picture 4" descr="A cartoon threatening that the KKK would lynch carpetbaggers, Tuscaloosa, Alabama, Independent Monitor, 1868.">
            <a:hlinkClick r:id="rId2" tooltip="A cartoon threatening that the KKK would lynch carpetbaggers, Tuscaloosa, Alabama, Independent Monitor, 186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21" y="1900269"/>
            <a:ext cx="5002653" cy="345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8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rleston Civil War Destruction (18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5" y="1219204"/>
            <a:ext cx="8667751"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69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1"/>
          <a:lstStyle/>
          <a:p>
            <a:pPr eaLnBrk="1" hangingPunct="1">
              <a:defRPr/>
            </a:pPr>
            <a:r>
              <a:rPr lang="en-US" dirty="0" smtClean="0"/>
              <a:t>Tactics of the KKK</a:t>
            </a:r>
          </a:p>
        </p:txBody>
      </p:sp>
      <p:sp>
        <p:nvSpPr>
          <p:cNvPr id="16387" name="Rectangle 3"/>
          <p:cNvSpPr>
            <a:spLocks noGrp="1" noChangeArrowheads="1"/>
          </p:cNvSpPr>
          <p:nvPr>
            <p:ph type="body" idx="4294967295"/>
          </p:nvPr>
        </p:nvSpPr>
        <p:spPr>
          <a:xfrm>
            <a:off x="830825" y="1371600"/>
            <a:ext cx="6336891" cy="4495800"/>
          </a:xfrm>
        </p:spPr>
        <p:txBody>
          <a:bodyPr/>
          <a:lstStyle/>
          <a:p>
            <a:pPr eaLnBrk="1" hangingPunct="1">
              <a:lnSpc>
                <a:spcPct val="90000"/>
              </a:lnSpc>
              <a:buFont typeface="Arial" charset="0"/>
              <a:buChar char="►"/>
              <a:defRPr/>
            </a:pPr>
            <a:r>
              <a:rPr lang="en-US" dirty="0"/>
              <a:t>Broke up Republican </a:t>
            </a:r>
            <a:r>
              <a:rPr lang="en-US" dirty="0" smtClean="0"/>
              <a:t>meetings.</a:t>
            </a:r>
            <a:endParaRPr lang="en-US" dirty="0"/>
          </a:p>
          <a:p>
            <a:pPr eaLnBrk="1" hangingPunct="1">
              <a:lnSpc>
                <a:spcPct val="90000"/>
              </a:lnSpc>
              <a:buFont typeface="Arial" charset="0"/>
              <a:buChar char="►"/>
              <a:defRPr/>
            </a:pPr>
            <a:endParaRPr lang="en-US" dirty="0"/>
          </a:p>
          <a:p>
            <a:pPr eaLnBrk="1" hangingPunct="1">
              <a:lnSpc>
                <a:spcPct val="90000"/>
              </a:lnSpc>
              <a:buFont typeface="Arial" charset="0"/>
              <a:buChar char="►"/>
              <a:defRPr/>
            </a:pPr>
            <a:r>
              <a:rPr lang="en-US" dirty="0"/>
              <a:t>Harassed Freedmen’s Bureau </a:t>
            </a:r>
            <a:r>
              <a:rPr lang="en-US" dirty="0" smtClean="0"/>
              <a:t>workers.</a:t>
            </a:r>
            <a:endParaRPr lang="en-US" dirty="0"/>
          </a:p>
          <a:p>
            <a:pPr eaLnBrk="1" hangingPunct="1">
              <a:lnSpc>
                <a:spcPct val="90000"/>
              </a:lnSpc>
              <a:buFont typeface="Arial" charset="0"/>
              <a:buChar char="►"/>
              <a:defRPr/>
            </a:pPr>
            <a:endParaRPr lang="en-US" dirty="0"/>
          </a:p>
          <a:p>
            <a:pPr eaLnBrk="1" hangingPunct="1">
              <a:lnSpc>
                <a:spcPct val="90000"/>
              </a:lnSpc>
              <a:buFont typeface="Arial" charset="0"/>
              <a:buChar char="►"/>
              <a:defRPr/>
            </a:pPr>
            <a:r>
              <a:rPr lang="en-US" dirty="0"/>
              <a:t>Burned homes, churches, </a:t>
            </a:r>
            <a:r>
              <a:rPr lang="en-US" dirty="0" smtClean="0"/>
              <a:t>schools.</a:t>
            </a:r>
            <a:endParaRPr lang="en-US" dirty="0"/>
          </a:p>
          <a:p>
            <a:pPr eaLnBrk="1" hangingPunct="1">
              <a:lnSpc>
                <a:spcPct val="90000"/>
              </a:lnSpc>
              <a:buFont typeface="Arial" charset="0"/>
              <a:buChar char="►"/>
              <a:defRPr/>
            </a:pPr>
            <a:endParaRPr lang="en-US" dirty="0"/>
          </a:p>
          <a:p>
            <a:pPr eaLnBrk="1" hangingPunct="1">
              <a:lnSpc>
                <a:spcPct val="90000"/>
              </a:lnSpc>
              <a:buFont typeface="Arial" charset="0"/>
              <a:buChar char="►"/>
              <a:defRPr/>
            </a:pPr>
            <a:r>
              <a:rPr lang="en-US" dirty="0"/>
              <a:t>Kept Republicans (white and black) from </a:t>
            </a:r>
            <a:r>
              <a:rPr lang="en-US" dirty="0" smtClean="0"/>
              <a:t>voting.</a:t>
            </a:r>
            <a:endParaRPr lang="en-US" dirty="0"/>
          </a:p>
        </p:txBody>
      </p:sp>
      <p:pic>
        <p:nvPicPr>
          <p:cNvPr id="40964" name="Picture 4" descr="Three Ku Klux Klan members arrested in Tishomingo County, Mississippi, September 1871, for the attempted murder of an entire family.">
            <a:hlinkClick r:id="rId2" tooltip="Three Ku Klux Klan members arrested in Tishomingo County, Mississippi, September 1871, for the attempted murder of an entire famil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622" y="1371600"/>
            <a:ext cx="3741171" cy="490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950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1"/>
          <a:lstStyle/>
          <a:p>
            <a:pPr eaLnBrk="1" hangingPunct="1">
              <a:defRPr/>
            </a:pPr>
            <a:r>
              <a:rPr lang="en-US" dirty="0" smtClean="0"/>
              <a:t>Letter to the U.S. Senate</a:t>
            </a:r>
          </a:p>
        </p:txBody>
      </p:sp>
      <p:sp>
        <p:nvSpPr>
          <p:cNvPr id="24579" name="Rectangle 3"/>
          <p:cNvSpPr>
            <a:spLocks noGrp="1" noChangeArrowheads="1"/>
          </p:cNvSpPr>
          <p:nvPr>
            <p:ph type="body" idx="4294967295"/>
          </p:nvPr>
        </p:nvSpPr>
        <p:spPr>
          <a:xfrm>
            <a:off x="1981200" y="1600200"/>
            <a:ext cx="8229600" cy="4953000"/>
          </a:xfrm>
        </p:spPr>
        <p:txBody>
          <a:bodyPr/>
          <a:lstStyle/>
          <a:p>
            <a:pPr eaLnBrk="1" hangingPunct="1">
              <a:lnSpc>
                <a:spcPct val="90000"/>
              </a:lnSpc>
              <a:buFont typeface="Wingdings" pitchFamily="2" charset="2"/>
              <a:buNone/>
              <a:defRPr/>
            </a:pPr>
            <a:r>
              <a:rPr lang="en-US" dirty="0" smtClean="0"/>
              <a:t>“We believe you are not familiar with the description of the Ku Klux Klan’s riding nightly over the country, going from county to county, and in the county towns spreading terror wherever they go by robbing, whipping, ravishing, and killing our people without provocation . . . We pray you will take some steps to remedy these evils.”</a:t>
            </a:r>
          </a:p>
        </p:txBody>
      </p:sp>
    </p:spTree>
    <p:extLst>
      <p:ext uri="{BB962C8B-B14F-4D97-AF65-F5344CB8AC3E}">
        <p14:creationId xmlns:p14="http://schemas.microsoft.com/office/powerpoint/2010/main" val="1511145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Election of 1876</a:t>
            </a:r>
          </a:p>
        </p:txBody>
      </p:sp>
      <p:sp>
        <p:nvSpPr>
          <p:cNvPr id="29699" name="Rectangle 3"/>
          <p:cNvSpPr>
            <a:spLocks noGrp="1" noChangeArrowheads="1"/>
          </p:cNvSpPr>
          <p:nvPr>
            <p:ph idx="1"/>
          </p:nvPr>
        </p:nvSpPr>
        <p:spPr/>
        <p:txBody>
          <a:bodyPr/>
          <a:lstStyle/>
          <a:p>
            <a:r>
              <a:rPr lang="en-US" altLang="en-US" dirty="0"/>
              <a:t>One of the most disputed elections in American History. </a:t>
            </a:r>
          </a:p>
          <a:p>
            <a:r>
              <a:rPr lang="en-US" altLang="en-US" dirty="0"/>
              <a:t>Tilden had 184 electoral votes to Hayes 165 with 20 votes uncounted.</a:t>
            </a:r>
          </a:p>
          <a:p>
            <a:r>
              <a:rPr lang="en-US" altLang="en-US" dirty="0" smtClean="0"/>
              <a:t>The </a:t>
            </a:r>
            <a:r>
              <a:rPr lang="en-US" altLang="en-US" dirty="0"/>
              <a:t>20 disputed votes were ultimately awarded to Hayes giving him the victory. </a:t>
            </a:r>
          </a:p>
          <a:p>
            <a:pPr marL="0" indent="0">
              <a:buNone/>
            </a:pPr>
            <a:endParaRPr lang="en-US" altLang="en-US" dirty="0"/>
          </a:p>
        </p:txBody>
      </p:sp>
    </p:spTree>
    <p:extLst>
      <p:ext uri="{BB962C8B-B14F-4D97-AF65-F5344CB8AC3E}">
        <p14:creationId xmlns:p14="http://schemas.microsoft.com/office/powerpoint/2010/main" val="3375270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election%20map%201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8681" name="Group 9"/>
          <p:cNvGrpSpPr>
            <a:grpSpLocks/>
          </p:cNvGrpSpPr>
          <p:nvPr/>
        </p:nvGrpSpPr>
        <p:grpSpPr bwMode="auto">
          <a:xfrm>
            <a:off x="5800726" y="3684588"/>
            <a:ext cx="2112963" cy="2233612"/>
            <a:chOff x="2694" y="2321"/>
            <a:chExt cx="1331" cy="1407"/>
          </a:xfrm>
        </p:grpSpPr>
        <p:sp>
          <p:nvSpPr>
            <p:cNvPr id="28678" name="SMARTInkAnnotation0"/>
            <p:cNvSpPr>
              <a:spLocks/>
            </p:cNvSpPr>
            <p:nvPr/>
          </p:nvSpPr>
          <p:spPr bwMode="auto">
            <a:xfrm>
              <a:off x="2694" y="2736"/>
              <a:ext cx="467" cy="577"/>
            </a:xfrm>
            <a:custGeom>
              <a:avLst/>
              <a:gdLst>
                <a:gd name="T0" fmla="*/ 1 w 467"/>
                <a:gd name="T1" fmla="*/ 175 h 577"/>
                <a:gd name="T2" fmla="*/ 16 w 467"/>
                <a:gd name="T3" fmla="*/ 215 h 577"/>
                <a:gd name="T4" fmla="*/ 25 w 467"/>
                <a:gd name="T5" fmla="*/ 265 h 577"/>
                <a:gd name="T6" fmla="*/ 32 w 467"/>
                <a:gd name="T7" fmla="*/ 273 h 577"/>
                <a:gd name="T8" fmla="*/ 39 w 467"/>
                <a:gd name="T9" fmla="*/ 280 h 577"/>
                <a:gd name="T10" fmla="*/ 41 w 467"/>
                <a:gd name="T11" fmla="*/ 344 h 577"/>
                <a:gd name="T12" fmla="*/ 34 w 467"/>
                <a:gd name="T13" fmla="*/ 354 h 577"/>
                <a:gd name="T14" fmla="*/ 29 w 467"/>
                <a:gd name="T15" fmla="*/ 380 h 577"/>
                <a:gd name="T16" fmla="*/ 25 w 467"/>
                <a:gd name="T17" fmla="*/ 435 h 577"/>
                <a:gd name="T18" fmla="*/ 32 w 467"/>
                <a:gd name="T19" fmla="*/ 442 h 577"/>
                <a:gd name="T20" fmla="*/ 38 w 467"/>
                <a:gd name="T21" fmla="*/ 464 h 577"/>
                <a:gd name="T22" fmla="*/ 43 w 467"/>
                <a:gd name="T23" fmla="*/ 479 h 577"/>
                <a:gd name="T24" fmla="*/ 70 w 467"/>
                <a:gd name="T25" fmla="*/ 487 h 577"/>
                <a:gd name="T26" fmla="*/ 78 w 467"/>
                <a:gd name="T27" fmla="*/ 497 h 577"/>
                <a:gd name="T28" fmla="*/ 107 w 467"/>
                <a:gd name="T29" fmla="*/ 502 h 577"/>
                <a:gd name="T30" fmla="*/ 130 w 467"/>
                <a:gd name="T31" fmla="*/ 508 h 577"/>
                <a:gd name="T32" fmla="*/ 137 w 467"/>
                <a:gd name="T33" fmla="*/ 515 h 577"/>
                <a:gd name="T34" fmla="*/ 167 w 467"/>
                <a:gd name="T35" fmla="*/ 514 h 577"/>
                <a:gd name="T36" fmla="*/ 175 w 467"/>
                <a:gd name="T37" fmla="*/ 508 h 577"/>
                <a:gd name="T38" fmla="*/ 184 w 467"/>
                <a:gd name="T39" fmla="*/ 501 h 577"/>
                <a:gd name="T40" fmla="*/ 228 w 467"/>
                <a:gd name="T41" fmla="*/ 491 h 577"/>
                <a:gd name="T42" fmla="*/ 251 w 467"/>
                <a:gd name="T43" fmla="*/ 501 h 577"/>
                <a:gd name="T44" fmla="*/ 261 w 467"/>
                <a:gd name="T45" fmla="*/ 536 h 577"/>
                <a:gd name="T46" fmla="*/ 269 w 467"/>
                <a:gd name="T47" fmla="*/ 544 h 577"/>
                <a:gd name="T48" fmla="*/ 278 w 467"/>
                <a:gd name="T49" fmla="*/ 562 h 577"/>
                <a:gd name="T50" fmla="*/ 294 w 467"/>
                <a:gd name="T51" fmla="*/ 568 h 577"/>
                <a:gd name="T52" fmla="*/ 443 w 467"/>
                <a:gd name="T53" fmla="*/ 576 h 577"/>
                <a:gd name="T54" fmla="*/ 450 w 467"/>
                <a:gd name="T55" fmla="*/ 569 h 577"/>
                <a:gd name="T56" fmla="*/ 457 w 467"/>
                <a:gd name="T57" fmla="*/ 562 h 577"/>
                <a:gd name="T58" fmla="*/ 465 w 467"/>
                <a:gd name="T59" fmla="*/ 553 h 577"/>
                <a:gd name="T60" fmla="*/ 461 w 467"/>
                <a:gd name="T61" fmla="*/ 518 h 577"/>
                <a:gd name="T62" fmla="*/ 449 w 467"/>
                <a:gd name="T63" fmla="*/ 511 h 577"/>
                <a:gd name="T64" fmla="*/ 441 w 467"/>
                <a:gd name="T65" fmla="*/ 502 h 577"/>
                <a:gd name="T66" fmla="*/ 432 w 467"/>
                <a:gd name="T67" fmla="*/ 455 h 577"/>
                <a:gd name="T68" fmla="*/ 426 w 467"/>
                <a:gd name="T69" fmla="*/ 381 h 577"/>
                <a:gd name="T70" fmla="*/ 417 w 467"/>
                <a:gd name="T71" fmla="*/ 359 h 577"/>
                <a:gd name="T72" fmla="*/ 409 w 467"/>
                <a:gd name="T73" fmla="*/ 347 h 577"/>
                <a:gd name="T74" fmla="*/ 402 w 467"/>
                <a:gd name="T75" fmla="*/ 327 h 577"/>
                <a:gd name="T76" fmla="*/ 383 w 467"/>
                <a:gd name="T77" fmla="*/ 312 h 577"/>
                <a:gd name="T78" fmla="*/ 375 w 467"/>
                <a:gd name="T79" fmla="*/ 305 h 577"/>
                <a:gd name="T80" fmla="*/ 368 w 467"/>
                <a:gd name="T81" fmla="*/ 298 h 577"/>
                <a:gd name="T82" fmla="*/ 362 w 467"/>
                <a:gd name="T83" fmla="*/ 290 h 577"/>
                <a:gd name="T84" fmla="*/ 336 w 467"/>
                <a:gd name="T85" fmla="*/ 281 h 577"/>
                <a:gd name="T86" fmla="*/ 302 w 467"/>
                <a:gd name="T87" fmla="*/ 271 h 577"/>
                <a:gd name="T88" fmla="*/ 296 w 467"/>
                <a:gd name="T89" fmla="*/ 258 h 577"/>
                <a:gd name="T90" fmla="*/ 289 w 467"/>
                <a:gd name="T91" fmla="*/ 250 h 577"/>
                <a:gd name="T92" fmla="*/ 281 w 467"/>
                <a:gd name="T93" fmla="*/ 244 h 577"/>
                <a:gd name="T94" fmla="*/ 285 w 467"/>
                <a:gd name="T95" fmla="*/ 181 h 577"/>
                <a:gd name="T96" fmla="*/ 294 w 467"/>
                <a:gd name="T97" fmla="*/ 150 h 577"/>
                <a:gd name="T98" fmla="*/ 304 w 467"/>
                <a:gd name="T99" fmla="*/ 107 h 577"/>
                <a:gd name="T100" fmla="*/ 311 w 467"/>
                <a:gd name="T101" fmla="*/ 100 h 577"/>
                <a:gd name="T102" fmla="*/ 311 w 467"/>
                <a:gd name="T103" fmla="*/ 70 h 577"/>
                <a:gd name="T104" fmla="*/ 303 w 467"/>
                <a:gd name="T105" fmla="*/ 59 h 577"/>
                <a:gd name="T106" fmla="*/ 294 w 467"/>
                <a:gd name="T107" fmla="*/ 45 h 577"/>
                <a:gd name="T108" fmla="*/ 288 w 467"/>
                <a:gd name="T109" fmla="*/ 37 h 577"/>
                <a:gd name="T110" fmla="*/ 258 w 467"/>
                <a:gd name="T111" fmla="*/ 33 h 577"/>
                <a:gd name="T112" fmla="*/ 250 w 467"/>
                <a:gd name="T113" fmla="*/ 27 h 577"/>
                <a:gd name="T114" fmla="*/ 243 w 467"/>
                <a:gd name="T115" fmla="*/ 19 h 577"/>
                <a:gd name="T116" fmla="*/ 217 w 467"/>
                <a:gd name="T117" fmla="*/ 10 h 577"/>
                <a:gd name="T118" fmla="*/ 178 w 467"/>
                <a:gd name="T119" fmla="*/ 0 h 577"/>
                <a:gd name="T120" fmla="*/ 82 w 467"/>
                <a:gd name="T121" fmla="*/ 7 h 577"/>
                <a:gd name="T122" fmla="*/ 61 w 467"/>
                <a:gd name="T123" fmla="*/ 13 h 577"/>
                <a:gd name="T124" fmla="*/ 45 w 467"/>
                <a:gd name="T125" fmla="*/ 18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7" h="577">
                  <a:moveTo>
                    <a:pt x="8" y="17"/>
                  </a:moveTo>
                  <a:lnTo>
                    <a:pt x="0" y="17"/>
                  </a:lnTo>
                  <a:lnTo>
                    <a:pt x="0" y="34"/>
                  </a:lnTo>
                  <a:lnTo>
                    <a:pt x="0" y="172"/>
                  </a:lnTo>
                  <a:lnTo>
                    <a:pt x="1" y="175"/>
                  </a:lnTo>
                  <a:lnTo>
                    <a:pt x="5" y="184"/>
                  </a:lnTo>
                  <a:lnTo>
                    <a:pt x="8" y="192"/>
                  </a:lnTo>
                  <a:lnTo>
                    <a:pt x="14" y="200"/>
                  </a:lnTo>
                  <a:lnTo>
                    <a:pt x="15" y="206"/>
                  </a:lnTo>
                  <a:lnTo>
                    <a:pt x="16" y="215"/>
                  </a:lnTo>
                  <a:lnTo>
                    <a:pt x="17" y="217"/>
                  </a:lnTo>
                  <a:lnTo>
                    <a:pt x="22" y="226"/>
                  </a:lnTo>
                  <a:lnTo>
                    <a:pt x="24" y="232"/>
                  </a:lnTo>
                  <a:lnTo>
                    <a:pt x="25" y="248"/>
                  </a:lnTo>
                  <a:lnTo>
                    <a:pt x="25" y="265"/>
                  </a:lnTo>
                  <a:lnTo>
                    <a:pt x="26" y="267"/>
                  </a:lnTo>
                  <a:lnTo>
                    <a:pt x="28" y="269"/>
                  </a:lnTo>
                  <a:lnTo>
                    <a:pt x="30" y="269"/>
                  </a:lnTo>
                  <a:lnTo>
                    <a:pt x="31" y="271"/>
                  </a:lnTo>
                  <a:lnTo>
                    <a:pt x="32" y="273"/>
                  </a:lnTo>
                  <a:lnTo>
                    <a:pt x="32" y="275"/>
                  </a:lnTo>
                  <a:lnTo>
                    <a:pt x="34" y="277"/>
                  </a:lnTo>
                  <a:lnTo>
                    <a:pt x="36" y="278"/>
                  </a:lnTo>
                  <a:lnTo>
                    <a:pt x="38" y="278"/>
                  </a:lnTo>
                  <a:lnTo>
                    <a:pt x="39" y="280"/>
                  </a:lnTo>
                  <a:lnTo>
                    <a:pt x="40" y="281"/>
                  </a:lnTo>
                  <a:lnTo>
                    <a:pt x="41" y="286"/>
                  </a:lnTo>
                  <a:lnTo>
                    <a:pt x="42" y="302"/>
                  </a:lnTo>
                  <a:lnTo>
                    <a:pt x="42" y="342"/>
                  </a:lnTo>
                  <a:lnTo>
                    <a:pt x="41" y="344"/>
                  </a:lnTo>
                  <a:lnTo>
                    <a:pt x="39" y="345"/>
                  </a:lnTo>
                  <a:lnTo>
                    <a:pt x="38" y="346"/>
                  </a:lnTo>
                  <a:lnTo>
                    <a:pt x="36" y="347"/>
                  </a:lnTo>
                  <a:lnTo>
                    <a:pt x="35" y="349"/>
                  </a:lnTo>
                  <a:lnTo>
                    <a:pt x="34" y="354"/>
                  </a:lnTo>
                  <a:lnTo>
                    <a:pt x="34" y="370"/>
                  </a:lnTo>
                  <a:lnTo>
                    <a:pt x="34" y="376"/>
                  </a:lnTo>
                  <a:lnTo>
                    <a:pt x="33" y="377"/>
                  </a:lnTo>
                  <a:lnTo>
                    <a:pt x="31" y="379"/>
                  </a:lnTo>
                  <a:lnTo>
                    <a:pt x="29" y="380"/>
                  </a:lnTo>
                  <a:lnTo>
                    <a:pt x="28" y="381"/>
                  </a:lnTo>
                  <a:lnTo>
                    <a:pt x="27" y="383"/>
                  </a:lnTo>
                  <a:lnTo>
                    <a:pt x="26" y="388"/>
                  </a:lnTo>
                  <a:lnTo>
                    <a:pt x="25" y="404"/>
                  </a:lnTo>
                  <a:lnTo>
                    <a:pt x="25" y="435"/>
                  </a:lnTo>
                  <a:lnTo>
                    <a:pt x="26" y="437"/>
                  </a:lnTo>
                  <a:lnTo>
                    <a:pt x="28" y="438"/>
                  </a:lnTo>
                  <a:lnTo>
                    <a:pt x="30" y="439"/>
                  </a:lnTo>
                  <a:lnTo>
                    <a:pt x="31" y="440"/>
                  </a:lnTo>
                  <a:lnTo>
                    <a:pt x="32" y="442"/>
                  </a:lnTo>
                  <a:lnTo>
                    <a:pt x="33" y="447"/>
                  </a:lnTo>
                  <a:lnTo>
                    <a:pt x="33" y="460"/>
                  </a:lnTo>
                  <a:lnTo>
                    <a:pt x="34" y="462"/>
                  </a:lnTo>
                  <a:lnTo>
                    <a:pt x="36" y="463"/>
                  </a:lnTo>
                  <a:lnTo>
                    <a:pt x="38" y="464"/>
                  </a:lnTo>
                  <a:lnTo>
                    <a:pt x="39" y="466"/>
                  </a:lnTo>
                  <a:lnTo>
                    <a:pt x="40" y="468"/>
                  </a:lnTo>
                  <a:lnTo>
                    <a:pt x="41" y="472"/>
                  </a:lnTo>
                  <a:lnTo>
                    <a:pt x="42" y="478"/>
                  </a:lnTo>
                  <a:lnTo>
                    <a:pt x="43" y="479"/>
                  </a:lnTo>
                  <a:lnTo>
                    <a:pt x="44" y="480"/>
                  </a:lnTo>
                  <a:lnTo>
                    <a:pt x="49" y="482"/>
                  </a:lnTo>
                  <a:lnTo>
                    <a:pt x="62" y="483"/>
                  </a:lnTo>
                  <a:lnTo>
                    <a:pt x="65" y="484"/>
                  </a:lnTo>
                  <a:lnTo>
                    <a:pt x="70" y="487"/>
                  </a:lnTo>
                  <a:lnTo>
                    <a:pt x="72" y="490"/>
                  </a:lnTo>
                  <a:lnTo>
                    <a:pt x="73" y="492"/>
                  </a:lnTo>
                  <a:lnTo>
                    <a:pt x="74" y="495"/>
                  </a:lnTo>
                  <a:lnTo>
                    <a:pt x="76" y="496"/>
                  </a:lnTo>
                  <a:lnTo>
                    <a:pt x="78" y="497"/>
                  </a:lnTo>
                  <a:lnTo>
                    <a:pt x="82" y="499"/>
                  </a:lnTo>
                  <a:lnTo>
                    <a:pt x="96" y="500"/>
                  </a:lnTo>
                  <a:lnTo>
                    <a:pt x="104" y="500"/>
                  </a:lnTo>
                  <a:lnTo>
                    <a:pt x="106" y="501"/>
                  </a:lnTo>
                  <a:lnTo>
                    <a:pt x="107" y="502"/>
                  </a:lnTo>
                  <a:lnTo>
                    <a:pt x="108" y="504"/>
                  </a:lnTo>
                  <a:lnTo>
                    <a:pt x="110" y="506"/>
                  </a:lnTo>
                  <a:lnTo>
                    <a:pt x="112" y="506"/>
                  </a:lnTo>
                  <a:lnTo>
                    <a:pt x="116" y="507"/>
                  </a:lnTo>
                  <a:lnTo>
                    <a:pt x="130" y="508"/>
                  </a:lnTo>
                  <a:lnTo>
                    <a:pt x="131" y="509"/>
                  </a:lnTo>
                  <a:lnTo>
                    <a:pt x="133" y="511"/>
                  </a:lnTo>
                  <a:lnTo>
                    <a:pt x="134" y="513"/>
                  </a:lnTo>
                  <a:lnTo>
                    <a:pt x="135" y="514"/>
                  </a:lnTo>
                  <a:lnTo>
                    <a:pt x="137" y="515"/>
                  </a:lnTo>
                  <a:lnTo>
                    <a:pt x="142" y="516"/>
                  </a:lnTo>
                  <a:lnTo>
                    <a:pt x="155" y="517"/>
                  </a:lnTo>
                  <a:lnTo>
                    <a:pt x="163" y="517"/>
                  </a:lnTo>
                  <a:lnTo>
                    <a:pt x="165" y="516"/>
                  </a:lnTo>
                  <a:lnTo>
                    <a:pt x="167" y="514"/>
                  </a:lnTo>
                  <a:lnTo>
                    <a:pt x="167" y="512"/>
                  </a:lnTo>
                  <a:lnTo>
                    <a:pt x="169" y="511"/>
                  </a:lnTo>
                  <a:lnTo>
                    <a:pt x="171" y="510"/>
                  </a:lnTo>
                  <a:lnTo>
                    <a:pt x="173" y="509"/>
                  </a:lnTo>
                  <a:lnTo>
                    <a:pt x="175" y="508"/>
                  </a:lnTo>
                  <a:lnTo>
                    <a:pt x="176" y="506"/>
                  </a:lnTo>
                  <a:lnTo>
                    <a:pt x="176" y="504"/>
                  </a:lnTo>
                  <a:lnTo>
                    <a:pt x="178" y="503"/>
                  </a:lnTo>
                  <a:lnTo>
                    <a:pt x="179" y="502"/>
                  </a:lnTo>
                  <a:lnTo>
                    <a:pt x="184" y="501"/>
                  </a:lnTo>
                  <a:lnTo>
                    <a:pt x="197" y="500"/>
                  </a:lnTo>
                  <a:lnTo>
                    <a:pt x="200" y="499"/>
                  </a:lnTo>
                  <a:lnTo>
                    <a:pt x="209" y="494"/>
                  </a:lnTo>
                  <a:lnTo>
                    <a:pt x="214" y="492"/>
                  </a:lnTo>
                  <a:lnTo>
                    <a:pt x="228" y="491"/>
                  </a:lnTo>
                  <a:lnTo>
                    <a:pt x="240" y="491"/>
                  </a:lnTo>
                  <a:lnTo>
                    <a:pt x="242" y="492"/>
                  </a:lnTo>
                  <a:lnTo>
                    <a:pt x="248" y="496"/>
                  </a:lnTo>
                  <a:lnTo>
                    <a:pt x="250" y="498"/>
                  </a:lnTo>
                  <a:lnTo>
                    <a:pt x="251" y="501"/>
                  </a:lnTo>
                  <a:lnTo>
                    <a:pt x="253" y="506"/>
                  </a:lnTo>
                  <a:lnTo>
                    <a:pt x="254" y="520"/>
                  </a:lnTo>
                  <a:lnTo>
                    <a:pt x="255" y="522"/>
                  </a:lnTo>
                  <a:lnTo>
                    <a:pt x="260" y="531"/>
                  </a:lnTo>
                  <a:lnTo>
                    <a:pt x="261" y="536"/>
                  </a:lnTo>
                  <a:lnTo>
                    <a:pt x="262" y="538"/>
                  </a:lnTo>
                  <a:lnTo>
                    <a:pt x="264" y="540"/>
                  </a:lnTo>
                  <a:lnTo>
                    <a:pt x="266" y="540"/>
                  </a:lnTo>
                  <a:lnTo>
                    <a:pt x="268" y="542"/>
                  </a:lnTo>
                  <a:lnTo>
                    <a:pt x="269" y="544"/>
                  </a:lnTo>
                  <a:lnTo>
                    <a:pt x="269" y="546"/>
                  </a:lnTo>
                  <a:lnTo>
                    <a:pt x="273" y="551"/>
                  </a:lnTo>
                  <a:lnTo>
                    <a:pt x="275" y="554"/>
                  </a:lnTo>
                  <a:lnTo>
                    <a:pt x="276" y="556"/>
                  </a:lnTo>
                  <a:lnTo>
                    <a:pt x="278" y="562"/>
                  </a:lnTo>
                  <a:lnTo>
                    <a:pt x="279" y="564"/>
                  </a:lnTo>
                  <a:lnTo>
                    <a:pt x="281" y="565"/>
                  </a:lnTo>
                  <a:lnTo>
                    <a:pt x="286" y="566"/>
                  </a:lnTo>
                  <a:lnTo>
                    <a:pt x="291" y="567"/>
                  </a:lnTo>
                  <a:lnTo>
                    <a:pt x="294" y="568"/>
                  </a:lnTo>
                  <a:lnTo>
                    <a:pt x="302" y="573"/>
                  </a:lnTo>
                  <a:lnTo>
                    <a:pt x="307" y="575"/>
                  </a:lnTo>
                  <a:lnTo>
                    <a:pt x="322" y="576"/>
                  </a:lnTo>
                  <a:lnTo>
                    <a:pt x="336" y="576"/>
                  </a:lnTo>
                  <a:lnTo>
                    <a:pt x="443" y="576"/>
                  </a:lnTo>
                  <a:lnTo>
                    <a:pt x="445" y="575"/>
                  </a:lnTo>
                  <a:lnTo>
                    <a:pt x="446" y="573"/>
                  </a:lnTo>
                  <a:lnTo>
                    <a:pt x="447" y="572"/>
                  </a:lnTo>
                  <a:lnTo>
                    <a:pt x="448" y="570"/>
                  </a:lnTo>
                  <a:lnTo>
                    <a:pt x="450" y="569"/>
                  </a:lnTo>
                  <a:lnTo>
                    <a:pt x="453" y="569"/>
                  </a:lnTo>
                  <a:lnTo>
                    <a:pt x="454" y="567"/>
                  </a:lnTo>
                  <a:lnTo>
                    <a:pt x="455" y="566"/>
                  </a:lnTo>
                  <a:lnTo>
                    <a:pt x="456" y="563"/>
                  </a:lnTo>
                  <a:lnTo>
                    <a:pt x="457" y="562"/>
                  </a:lnTo>
                  <a:lnTo>
                    <a:pt x="459" y="561"/>
                  </a:lnTo>
                  <a:lnTo>
                    <a:pt x="461" y="560"/>
                  </a:lnTo>
                  <a:lnTo>
                    <a:pt x="463" y="559"/>
                  </a:lnTo>
                  <a:lnTo>
                    <a:pt x="464" y="557"/>
                  </a:lnTo>
                  <a:lnTo>
                    <a:pt x="465" y="553"/>
                  </a:lnTo>
                  <a:lnTo>
                    <a:pt x="465" y="536"/>
                  </a:lnTo>
                  <a:lnTo>
                    <a:pt x="466" y="522"/>
                  </a:lnTo>
                  <a:lnTo>
                    <a:pt x="465" y="520"/>
                  </a:lnTo>
                  <a:lnTo>
                    <a:pt x="463" y="519"/>
                  </a:lnTo>
                  <a:lnTo>
                    <a:pt x="461" y="518"/>
                  </a:lnTo>
                  <a:lnTo>
                    <a:pt x="454" y="517"/>
                  </a:lnTo>
                  <a:lnTo>
                    <a:pt x="452" y="516"/>
                  </a:lnTo>
                  <a:lnTo>
                    <a:pt x="451" y="514"/>
                  </a:lnTo>
                  <a:lnTo>
                    <a:pt x="450" y="512"/>
                  </a:lnTo>
                  <a:lnTo>
                    <a:pt x="449" y="511"/>
                  </a:lnTo>
                  <a:lnTo>
                    <a:pt x="447" y="510"/>
                  </a:lnTo>
                  <a:lnTo>
                    <a:pt x="445" y="509"/>
                  </a:lnTo>
                  <a:lnTo>
                    <a:pt x="443" y="508"/>
                  </a:lnTo>
                  <a:lnTo>
                    <a:pt x="442" y="506"/>
                  </a:lnTo>
                  <a:lnTo>
                    <a:pt x="441" y="502"/>
                  </a:lnTo>
                  <a:lnTo>
                    <a:pt x="440" y="488"/>
                  </a:lnTo>
                  <a:lnTo>
                    <a:pt x="439" y="486"/>
                  </a:lnTo>
                  <a:lnTo>
                    <a:pt x="434" y="477"/>
                  </a:lnTo>
                  <a:lnTo>
                    <a:pt x="433" y="472"/>
                  </a:lnTo>
                  <a:lnTo>
                    <a:pt x="432" y="455"/>
                  </a:lnTo>
                  <a:lnTo>
                    <a:pt x="432" y="387"/>
                  </a:lnTo>
                  <a:lnTo>
                    <a:pt x="431" y="385"/>
                  </a:lnTo>
                  <a:lnTo>
                    <a:pt x="429" y="384"/>
                  </a:lnTo>
                  <a:lnTo>
                    <a:pt x="427" y="383"/>
                  </a:lnTo>
                  <a:lnTo>
                    <a:pt x="426" y="381"/>
                  </a:lnTo>
                  <a:lnTo>
                    <a:pt x="425" y="379"/>
                  </a:lnTo>
                  <a:lnTo>
                    <a:pt x="424" y="375"/>
                  </a:lnTo>
                  <a:lnTo>
                    <a:pt x="424" y="370"/>
                  </a:lnTo>
                  <a:lnTo>
                    <a:pt x="422" y="367"/>
                  </a:lnTo>
                  <a:lnTo>
                    <a:pt x="417" y="359"/>
                  </a:lnTo>
                  <a:lnTo>
                    <a:pt x="416" y="353"/>
                  </a:lnTo>
                  <a:lnTo>
                    <a:pt x="415" y="351"/>
                  </a:lnTo>
                  <a:lnTo>
                    <a:pt x="413" y="350"/>
                  </a:lnTo>
                  <a:lnTo>
                    <a:pt x="411" y="349"/>
                  </a:lnTo>
                  <a:lnTo>
                    <a:pt x="409" y="347"/>
                  </a:lnTo>
                  <a:lnTo>
                    <a:pt x="408" y="346"/>
                  </a:lnTo>
                  <a:lnTo>
                    <a:pt x="407" y="341"/>
                  </a:lnTo>
                  <a:lnTo>
                    <a:pt x="407" y="336"/>
                  </a:lnTo>
                  <a:lnTo>
                    <a:pt x="406" y="333"/>
                  </a:lnTo>
                  <a:lnTo>
                    <a:pt x="402" y="327"/>
                  </a:lnTo>
                  <a:lnTo>
                    <a:pt x="394" y="319"/>
                  </a:lnTo>
                  <a:lnTo>
                    <a:pt x="392" y="317"/>
                  </a:lnTo>
                  <a:lnTo>
                    <a:pt x="386" y="315"/>
                  </a:lnTo>
                  <a:lnTo>
                    <a:pt x="384" y="314"/>
                  </a:lnTo>
                  <a:lnTo>
                    <a:pt x="383" y="312"/>
                  </a:lnTo>
                  <a:lnTo>
                    <a:pt x="382" y="309"/>
                  </a:lnTo>
                  <a:lnTo>
                    <a:pt x="381" y="308"/>
                  </a:lnTo>
                  <a:lnTo>
                    <a:pt x="379" y="307"/>
                  </a:lnTo>
                  <a:lnTo>
                    <a:pt x="377" y="306"/>
                  </a:lnTo>
                  <a:lnTo>
                    <a:pt x="375" y="305"/>
                  </a:lnTo>
                  <a:lnTo>
                    <a:pt x="374" y="303"/>
                  </a:lnTo>
                  <a:lnTo>
                    <a:pt x="374" y="301"/>
                  </a:lnTo>
                  <a:lnTo>
                    <a:pt x="372" y="299"/>
                  </a:lnTo>
                  <a:lnTo>
                    <a:pt x="370" y="298"/>
                  </a:lnTo>
                  <a:lnTo>
                    <a:pt x="368" y="298"/>
                  </a:lnTo>
                  <a:lnTo>
                    <a:pt x="367" y="296"/>
                  </a:lnTo>
                  <a:lnTo>
                    <a:pt x="366" y="295"/>
                  </a:lnTo>
                  <a:lnTo>
                    <a:pt x="365" y="292"/>
                  </a:lnTo>
                  <a:lnTo>
                    <a:pt x="364" y="291"/>
                  </a:lnTo>
                  <a:lnTo>
                    <a:pt x="362" y="290"/>
                  </a:lnTo>
                  <a:lnTo>
                    <a:pt x="357" y="289"/>
                  </a:lnTo>
                  <a:lnTo>
                    <a:pt x="352" y="288"/>
                  </a:lnTo>
                  <a:lnTo>
                    <a:pt x="350" y="287"/>
                  </a:lnTo>
                  <a:lnTo>
                    <a:pt x="341" y="282"/>
                  </a:lnTo>
                  <a:lnTo>
                    <a:pt x="336" y="281"/>
                  </a:lnTo>
                  <a:lnTo>
                    <a:pt x="327" y="280"/>
                  </a:lnTo>
                  <a:lnTo>
                    <a:pt x="324" y="279"/>
                  </a:lnTo>
                  <a:lnTo>
                    <a:pt x="316" y="274"/>
                  </a:lnTo>
                  <a:lnTo>
                    <a:pt x="310" y="272"/>
                  </a:lnTo>
                  <a:lnTo>
                    <a:pt x="302" y="271"/>
                  </a:lnTo>
                  <a:lnTo>
                    <a:pt x="300" y="270"/>
                  </a:lnTo>
                  <a:lnTo>
                    <a:pt x="299" y="269"/>
                  </a:lnTo>
                  <a:lnTo>
                    <a:pt x="298" y="267"/>
                  </a:lnTo>
                  <a:lnTo>
                    <a:pt x="297" y="259"/>
                  </a:lnTo>
                  <a:lnTo>
                    <a:pt x="296" y="258"/>
                  </a:lnTo>
                  <a:lnTo>
                    <a:pt x="294" y="256"/>
                  </a:lnTo>
                  <a:lnTo>
                    <a:pt x="292" y="256"/>
                  </a:lnTo>
                  <a:lnTo>
                    <a:pt x="290" y="254"/>
                  </a:lnTo>
                  <a:lnTo>
                    <a:pt x="289" y="252"/>
                  </a:lnTo>
                  <a:lnTo>
                    <a:pt x="289" y="250"/>
                  </a:lnTo>
                  <a:lnTo>
                    <a:pt x="288" y="249"/>
                  </a:lnTo>
                  <a:lnTo>
                    <a:pt x="286" y="248"/>
                  </a:lnTo>
                  <a:lnTo>
                    <a:pt x="284" y="247"/>
                  </a:lnTo>
                  <a:lnTo>
                    <a:pt x="282" y="246"/>
                  </a:lnTo>
                  <a:lnTo>
                    <a:pt x="281" y="244"/>
                  </a:lnTo>
                  <a:lnTo>
                    <a:pt x="280" y="239"/>
                  </a:lnTo>
                  <a:lnTo>
                    <a:pt x="279" y="223"/>
                  </a:lnTo>
                  <a:lnTo>
                    <a:pt x="279" y="192"/>
                  </a:lnTo>
                  <a:lnTo>
                    <a:pt x="280" y="189"/>
                  </a:lnTo>
                  <a:lnTo>
                    <a:pt x="285" y="181"/>
                  </a:lnTo>
                  <a:lnTo>
                    <a:pt x="286" y="175"/>
                  </a:lnTo>
                  <a:lnTo>
                    <a:pt x="287" y="167"/>
                  </a:lnTo>
                  <a:lnTo>
                    <a:pt x="288" y="164"/>
                  </a:lnTo>
                  <a:lnTo>
                    <a:pt x="292" y="158"/>
                  </a:lnTo>
                  <a:lnTo>
                    <a:pt x="294" y="150"/>
                  </a:lnTo>
                  <a:lnTo>
                    <a:pt x="295" y="145"/>
                  </a:lnTo>
                  <a:lnTo>
                    <a:pt x="298" y="137"/>
                  </a:lnTo>
                  <a:lnTo>
                    <a:pt x="302" y="131"/>
                  </a:lnTo>
                  <a:lnTo>
                    <a:pt x="303" y="125"/>
                  </a:lnTo>
                  <a:lnTo>
                    <a:pt x="304" y="107"/>
                  </a:lnTo>
                  <a:lnTo>
                    <a:pt x="305" y="105"/>
                  </a:lnTo>
                  <a:lnTo>
                    <a:pt x="307" y="104"/>
                  </a:lnTo>
                  <a:lnTo>
                    <a:pt x="309" y="103"/>
                  </a:lnTo>
                  <a:lnTo>
                    <a:pt x="310" y="102"/>
                  </a:lnTo>
                  <a:lnTo>
                    <a:pt x="311" y="100"/>
                  </a:lnTo>
                  <a:lnTo>
                    <a:pt x="312" y="95"/>
                  </a:lnTo>
                  <a:lnTo>
                    <a:pt x="313" y="79"/>
                  </a:lnTo>
                  <a:lnTo>
                    <a:pt x="313" y="73"/>
                  </a:lnTo>
                  <a:lnTo>
                    <a:pt x="312" y="72"/>
                  </a:lnTo>
                  <a:lnTo>
                    <a:pt x="311" y="70"/>
                  </a:lnTo>
                  <a:lnTo>
                    <a:pt x="309" y="69"/>
                  </a:lnTo>
                  <a:lnTo>
                    <a:pt x="307" y="68"/>
                  </a:lnTo>
                  <a:lnTo>
                    <a:pt x="306" y="66"/>
                  </a:lnTo>
                  <a:lnTo>
                    <a:pt x="306" y="64"/>
                  </a:lnTo>
                  <a:lnTo>
                    <a:pt x="303" y="59"/>
                  </a:lnTo>
                  <a:lnTo>
                    <a:pt x="300" y="56"/>
                  </a:lnTo>
                  <a:lnTo>
                    <a:pt x="299" y="53"/>
                  </a:lnTo>
                  <a:lnTo>
                    <a:pt x="297" y="48"/>
                  </a:lnTo>
                  <a:lnTo>
                    <a:pt x="296" y="46"/>
                  </a:lnTo>
                  <a:lnTo>
                    <a:pt x="294" y="45"/>
                  </a:lnTo>
                  <a:lnTo>
                    <a:pt x="292" y="44"/>
                  </a:lnTo>
                  <a:lnTo>
                    <a:pt x="291" y="43"/>
                  </a:lnTo>
                  <a:lnTo>
                    <a:pt x="290" y="41"/>
                  </a:lnTo>
                  <a:lnTo>
                    <a:pt x="289" y="38"/>
                  </a:lnTo>
                  <a:lnTo>
                    <a:pt x="288" y="37"/>
                  </a:lnTo>
                  <a:lnTo>
                    <a:pt x="286" y="36"/>
                  </a:lnTo>
                  <a:lnTo>
                    <a:pt x="281" y="35"/>
                  </a:lnTo>
                  <a:lnTo>
                    <a:pt x="268" y="34"/>
                  </a:lnTo>
                  <a:lnTo>
                    <a:pt x="259" y="34"/>
                  </a:lnTo>
                  <a:lnTo>
                    <a:pt x="258" y="33"/>
                  </a:lnTo>
                  <a:lnTo>
                    <a:pt x="256" y="31"/>
                  </a:lnTo>
                  <a:lnTo>
                    <a:pt x="255" y="29"/>
                  </a:lnTo>
                  <a:lnTo>
                    <a:pt x="254" y="28"/>
                  </a:lnTo>
                  <a:lnTo>
                    <a:pt x="252" y="27"/>
                  </a:lnTo>
                  <a:lnTo>
                    <a:pt x="250" y="27"/>
                  </a:lnTo>
                  <a:lnTo>
                    <a:pt x="248" y="25"/>
                  </a:lnTo>
                  <a:lnTo>
                    <a:pt x="247" y="23"/>
                  </a:lnTo>
                  <a:lnTo>
                    <a:pt x="247" y="21"/>
                  </a:lnTo>
                  <a:lnTo>
                    <a:pt x="245" y="20"/>
                  </a:lnTo>
                  <a:lnTo>
                    <a:pt x="243" y="19"/>
                  </a:lnTo>
                  <a:lnTo>
                    <a:pt x="239" y="18"/>
                  </a:lnTo>
                  <a:lnTo>
                    <a:pt x="234" y="17"/>
                  </a:lnTo>
                  <a:lnTo>
                    <a:pt x="231" y="16"/>
                  </a:lnTo>
                  <a:lnTo>
                    <a:pt x="223" y="11"/>
                  </a:lnTo>
                  <a:lnTo>
                    <a:pt x="217" y="10"/>
                  </a:lnTo>
                  <a:lnTo>
                    <a:pt x="209" y="9"/>
                  </a:lnTo>
                  <a:lnTo>
                    <a:pt x="206" y="8"/>
                  </a:lnTo>
                  <a:lnTo>
                    <a:pt x="197" y="3"/>
                  </a:lnTo>
                  <a:lnTo>
                    <a:pt x="192" y="1"/>
                  </a:lnTo>
                  <a:lnTo>
                    <a:pt x="178" y="0"/>
                  </a:lnTo>
                  <a:lnTo>
                    <a:pt x="163" y="0"/>
                  </a:lnTo>
                  <a:lnTo>
                    <a:pt x="98" y="0"/>
                  </a:lnTo>
                  <a:lnTo>
                    <a:pt x="96" y="1"/>
                  </a:lnTo>
                  <a:lnTo>
                    <a:pt x="87" y="6"/>
                  </a:lnTo>
                  <a:lnTo>
                    <a:pt x="82" y="7"/>
                  </a:lnTo>
                  <a:lnTo>
                    <a:pt x="67" y="8"/>
                  </a:lnTo>
                  <a:lnTo>
                    <a:pt x="65" y="8"/>
                  </a:lnTo>
                  <a:lnTo>
                    <a:pt x="63" y="9"/>
                  </a:lnTo>
                  <a:lnTo>
                    <a:pt x="61" y="11"/>
                  </a:lnTo>
                  <a:lnTo>
                    <a:pt x="61" y="13"/>
                  </a:lnTo>
                  <a:lnTo>
                    <a:pt x="59" y="14"/>
                  </a:lnTo>
                  <a:lnTo>
                    <a:pt x="57" y="15"/>
                  </a:lnTo>
                  <a:lnTo>
                    <a:pt x="53" y="16"/>
                  </a:lnTo>
                  <a:lnTo>
                    <a:pt x="47" y="17"/>
                  </a:lnTo>
                  <a:lnTo>
                    <a:pt x="45" y="18"/>
                  </a:lnTo>
                  <a:lnTo>
                    <a:pt x="34" y="25"/>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sp>
          <p:nvSpPr>
            <p:cNvPr id="28679" name="SMARTInkAnnotation1"/>
            <p:cNvSpPr>
              <a:spLocks/>
            </p:cNvSpPr>
            <p:nvPr/>
          </p:nvSpPr>
          <p:spPr bwMode="auto">
            <a:xfrm>
              <a:off x="3244" y="2914"/>
              <a:ext cx="781" cy="814"/>
            </a:xfrm>
            <a:custGeom>
              <a:avLst/>
              <a:gdLst>
                <a:gd name="T0" fmla="*/ 137 w 781"/>
                <a:gd name="T1" fmla="*/ 30 h 814"/>
                <a:gd name="T2" fmla="*/ 74 w 781"/>
                <a:gd name="T3" fmla="*/ 34 h 814"/>
                <a:gd name="T4" fmla="*/ 66 w 781"/>
                <a:gd name="T5" fmla="*/ 40 h 814"/>
                <a:gd name="T6" fmla="*/ 40 w 781"/>
                <a:gd name="T7" fmla="*/ 49 h 814"/>
                <a:gd name="T8" fmla="*/ 32 w 781"/>
                <a:gd name="T9" fmla="*/ 57 h 814"/>
                <a:gd name="T10" fmla="*/ 19 w 781"/>
                <a:gd name="T11" fmla="*/ 64 h 814"/>
                <a:gd name="T12" fmla="*/ 11 w 781"/>
                <a:gd name="T13" fmla="*/ 70 h 814"/>
                <a:gd name="T14" fmla="*/ 3 w 781"/>
                <a:gd name="T15" fmla="*/ 76 h 814"/>
                <a:gd name="T16" fmla="*/ 1 w 781"/>
                <a:gd name="T17" fmla="*/ 192 h 814"/>
                <a:gd name="T18" fmla="*/ 17 w 781"/>
                <a:gd name="T19" fmla="*/ 205 h 814"/>
                <a:gd name="T20" fmla="*/ 48 w 781"/>
                <a:gd name="T21" fmla="*/ 213 h 814"/>
                <a:gd name="T22" fmla="*/ 175 w 781"/>
                <a:gd name="T23" fmla="*/ 221 h 814"/>
                <a:gd name="T24" fmla="*/ 225 w 781"/>
                <a:gd name="T25" fmla="*/ 230 h 814"/>
                <a:gd name="T26" fmla="*/ 235 w 781"/>
                <a:gd name="T27" fmla="*/ 236 h 814"/>
                <a:gd name="T28" fmla="*/ 335 w 781"/>
                <a:gd name="T29" fmla="*/ 246 h 814"/>
                <a:gd name="T30" fmla="*/ 352 w 781"/>
                <a:gd name="T31" fmla="*/ 256 h 814"/>
                <a:gd name="T32" fmla="*/ 365 w 781"/>
                <a:gd name="T33" fmla="*/ 264 h 814"/>
                <a:gd name="T34" fmla="*/ 386 w 781"/>
                <a:gd name="T35" fmla="*/ 277 h 814"/>
                <a:gd name="T36" fmla="*/ 392 w 781"/>
                <a:gd name="T37" fmla="*/ 294 h 814"/>
                <a:gd name="T38" fmla="*/ 398 w 781"/>
                <a:gd name="T39" fmla="*/ 350 h 814"/>
                <a:gd name="T40" fmla="*/ 416 w 781"/>
                <a:gd name="T41" fmla="*/ 418 h 814"/>
                <a:gd name="T42" fmla="*/ 428 w 781"/>
                <a:gd name="T43" fmla="*/ 447 h 814"/>
                <a:gd name="T44" fmla="*/ 434 w 781"/>
                <a:gd name="T45" fmla="*/ 455 h 814"/>
                <a:gd name="T46" fmla="*/ 476 w 781"/>
                <a:gd name="T47" fmla="*/ 506 h 814"/>
                <a:gd name="T48" fmla="*/ 491 w 781"/>
                <a:gd name="T49" fmla="*/ 558 h 814"/>
                <a:gd name="T50" fmla="*/ 500 w 781"/>
                <a:gd name="T51" fmla="*/ 617 h 814"/>
                <a:gd name="T52" fmla="*/ 509 w 781"/>
                <a:gd name="T53" fmla="*/ 639 h 814"/>
                <a:gd name="T54" fmla="*/ 523 w 781"/>
                <a:gd name="T55" fmla="*/ 691 h 814"/>
                <a:gd name="T56" fmla="*/ 535 w 781"/>
                <a:gd name="T57" fmla="*/ 726 h 814"/>
                <a:gd name="T58" fmla="*/ 556 w 781"/>
                <a:gd name="T59" fmla="*/ 759 h 814"/>
                <a:gd name="T60" fmla="*/ 565 w 781"/>
                <a:gd name="T61" fmla="*/ 771 h 814"/>
                <a:gd name="T62" fmla="*/ 572 w 781"/>
                <a:gd name="T63" fmla="*/ 778 h 814"/>
                <a:gd name="T64" fmla="*/ 578 w 781"/>
                <a:gd name="T65" fmla="*/ 786 h 814"/>
                <a:gd name="T66" fmla="*/ 592 w 781"/>
                <a:gd name="T67" fmla="*/ 792 h 814"/>
                <a:gd name="T68" fmla="*/ 605 w 781"/>
                <a:gd name="T69" fmla="*/ 800 h 814"/>
                <a:gd name="T70" fmla="*/ 625 w 781"/>
                <a:gd name="T71" fmla="*/ 807 h 814"/>
                <a:gd name="T72" fmla="*/ 757 w 781"/>
                <a:gd name="T73" fmla="*/ 813 h 814"/>
                <a:gd name="T74" fmla="*/ 769 w 781"/>
                <a:gd name="T75" fmla="*/ 801 h 814"/>
                <a:gd name="T76" fmla="*/ 778 w 781"/>
                <a:gd name="T77" fmla="*/ 794 h 814"/>
                <a:gd name="T78" fmla="*/ 773 w 781"/>
                <a:gd name="T79" fmla="*/ 416 h 814"/>
                <a:gd name="T80" fmla="*/ 748 w 781"/>
                <a:gd name="T81" fmla="*/ 350 h 814"/>
                <a:gd name="T82" fmla="*/ 741 w 781"/>
                <a:gd name="T83" fmla="*/ 332 h 814"/>
                <a:gd name="T84" fmla="*/ 727 w 781"/>
                <a:gd name="T85" fmla="*/ 316 h 814"/>
                <a:gd name="T86" fmla="*/ 720 w 781"/>
                <a:gd name="T87" fmla="*/ 285 h 814"/>
                <a:gd name="T88" fmla="*/ 714 w 781"/>
                <a:gd name="T89" fmla="*/ 278 h 814"/>
                <a:gd name="T90" fmla="*/ 695 w 781"/>
                <a:gd name="T91" fmla="*/ 232 h 814"/>
                <a:gd name="T92" fmla="*/ 673 w 781"/>
                <a:gd name="T93" fmla="*/ 211 h 814"/>
                <a:gd name="T94" fmla="*/ 664 w 781"/>
                <a:gd name="T95" fmla="*/ 195 h 814"/>
                <a:gd name="T96" fmla="*/ 655 w 781"/>
                <a:gd name="T97" fmla="*/ 172 h 814"/>
                <a:gd name="T98" fmla="*/ 641 w 781"/>
                <a:gd name="T99" fmla="*/ 157 h 814"/>
                <a:gd name="T100" fmla="*/ 633 w 781"/>
                <a:gd name="T101" fmla="*/ 138 h 814"/>
                <a:gd name="T102" fmla="*/ 627 w 781"/>
                <a:gd name="T103" fmla="*/ 130 h 814"/>
                <a:gd name="T104" fmla="*/ 614 w 781"/>
                <a:gd name="T105" fmla="*/ 120 h 814"/>
                <a:gd name="T106" fmla="*/ 598 w 781"/>
                <a:gd name="T107" fmla="*/ 103 h 814"/>
                <a:gd name="T108" fmla="*/ 591 w 781"/>
                <a:gd name="T109" fmla="*/ 95 h 814"/>
                <a:gd name="T110" fmla="*/ 585 w 781"/>
                <a:gd name="T111" fmla="*/ 87 h 814"/>
                <a:gd name="T112" fmla="*/ 576 w 781"/>
                <a:gd name="T113" fmla="*/ 73 h 814"/>
                <a:gd name="T114" fmla="*/ 569 w 781"/>
                <a:gd name="T115" fmla="*/ 64 h 814"/>
                <a:gd name="T116" fmla="*/ 545 w 781"/>
                <a:gd name="T117" fmla="*/ 46 h 814"/>
                <a:gd name="T118" fmla="*/ 476 w 781"/>
                <a:gd name="T119" fmla="*/ 34 h 814"/>
                <a:gd name="T120" fmla="*/ 445 w 781"/>
                <a:gd name="T121" fmla="*/ 23 h 814"/>
                <a:gd name="T122" fmla="*/ 412 w 781"/>
                <a:gd name="T123" fmla="*/ 17 h 814"/>
                <a:gd name="T124" fmla="*/ 331 w 781"/>
                <a:gd name="T125" fmla="*/ 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1" h="814">
                  <a:moveTo>
                    <a:pt x="187" y="25"/>
                  </a:moveTo>
                  <a:lnTo>
                    <a:pt x="141" y="25"/>
                  </a:lnTo>
                  <a:lnTo>
                    <a:pt x="140" y="26"/>
                  </a:lnTo>
                  <a:lnTo>
                    <a:pt x="138" y="28"/>
                  </a:lnTo>
                  <a:lnTo>
                    <a:pt x="137" y="30"/>
                  </a:lnTo>
                  <a:lnTo>
                    <a:pt x="136" y="31"/>
                  </a:lnTo>
                  <a:lnTo>
                    <a:pt x="134" y="32"/>
                  </a:lnTo>
                  <a:lnTo>
                    <a:pt x="129" y="33"/>
                  </a:lnTo>
                  <a:lnTo>
                    <a:pt x="107" y="34"/>
                  </a:lnTo>
                  <a:lnTo>
                    <a:pt x="74" y="34"/>
                  </a:lnTo>
                  <a:lnTo>
                    <a:pt x="72" y="35"/>
                  </a:lnTo>
                  <a:lnTo>
                    <a:pt x="71" y="36"/>
                  </a:lnTo>
                  <a:lnTo>
                    <a:pt x="70" y="38"/>
                  </a:lnTo>
                  <a:lnTo>
                    <a:pt x="68" y="40"/>
                  </a:lnTo>
                  <a:lnTo>
                    <a:pt x="66" y="40"/>
                  </a:lnTo>
                  <a:lnTo>
                    <a:pt x="62" y="41"/>
                  </a:lnTo>
                  <a:lnTo>
                    <a:pt x="56" y="42"/>
                  </a:lnTo>
                  <a:lnTo>
                    <a:pt x="54" y="43"/>
                  </a:lnTo>
                  <a:lnTo>
                    <a:pt x="45" y="48"/>
                  </a:lnTo>
                  <a:lnTo>
                    <a:pt x="40" y="49"/>
                  </a:lnTo>
                  <a:lnTo>
                    <a:pt x="38" y="51"/>
                  </a:lnTo>
                  <a:lnTo>
                    <a:pt x="37" y="53"/>
                  </a:lnTo>
                  <a:lnTo>
                    <a:pt x="36" y="55"/>
                  </a:lnTo>
                  <a:lnTo>
                    <a:pt x="34" y="56"/>
                  </a:lnTo>
                  <a:lnTo>
                    <a:pt x="32" y="57"/>
                  </a:lnTo>
                  <a:lnTo>
                    <a:pt x="28" y="58"/>
                  </a:lnTo>
                  <a:lnTo>
                    <a:pt x="22" y="59"/>
                  </a:lnTo>
                  <a:lnTo>
                    <a:pt x="21" y="60"/>
                  </a:lnTo>
                  <a:lnTo>
                    <a:pt x="20" y="62"/>
                  </a:lnTo>
                  <a:lnTo>
                    <a:pt x="19" y="64"/>
                  </a:lnTo>
                  <a:lnTo>
                    <a:pt x="17" y="65"/>
                  </a:lnTo>
                  <a:lnTo>
                    <a:pt x="15" y="66"/>
                  </a:lnTo>
                  <a:lnTo>
                    <a:pt x="13" y="66"/>
                  </a:lnTo>
                  <a:lnTo>
                    <a:pt x="12" y="68"/>
                  </a:lnTo>
                  <a:lnTo>
                    <a:pt x="11" y="70"/>
                  </a:lnTo>
                  <a:lnTo>
                    <a:pt x="10" y="72"/>
                  </a:lnTo>
                  <a:lnTo>
                    <a:pt x="9" y="73"/>
                  </a:lnTo>
                  <a:lnTo>
                    <a:pt x="7" y="74"/>
                  </a:lnTo>
                  <a:lnTo>
                    <a:pt x="5" y="75"/>
                  </a:lnTo>
                  <a:lnTo>
                    <a:pt x="3" y="76"/>
                  </a:lnTo>
                  <a:lnTo>
                    <a:pt x="2" y="78"/>
                  </a:lnTo>
                  <a:lnTo>
                    <a:pt x="1" y="83"/>
                  </a:lnTo>
                  <a:lnTo>
                    <a:pt x="0" y="107"/>
                  </a:lnTo>
                  <a:lnTo>
                    <a:pt x="0" y="189"/>
                  </a:lnTo>
                  <a:lnTo>
                    <a:pt x="1" y="192"/>
                  </a:lnTo>
                  <a:lnTo>
                    <a:pt x="5" y="198"/>
                  </a:lnTo>
                  <a:lnTo>
                    <a:pt x="7" y="199"/>
                  </a:lnTo>
                  <a:lnTo>
                    <a:pt x="9" y="201"/>
                  </a:lnTo>
                  <a:lnTo>
                    <a:pt x="12" y="202"/>
                  </a:lnTo>
                  <a:lnTo>
                    <a:pt x="17" y="205"/>
                  </a:lnTo>
                  <a:lnTo>
                    <a:pt x="20" y="207"/>
                  </a:lnTo>
                  <a:lnTo>
                    <a:pt x="23" y="209"/>
                  </a:lnTo>
                  <a:lnTo>
                    <a:pt x="29" y="210"/>
                  </a:lnTo>
                  <a:lnTo>
                    <a:pt x="45" y="212"/>
                  </a:lnTo>
                  <a:lnTo>
                    <a:pt x="48" y="213"/>
                  </a:lnTo>
                  <a:lnTo>
                    <a:pt x="57" y="217"/>
                  </a:lnTo>
                  <a:lnTo>
                    <a:pt x="62" y="219"/>
                  </a:lnTo>
                  <a:lnTo>
                    <a:pt x="85" y="220"/>
                  </a:lnTo>
                  <a:lnTo>
                    <a:pt x="172" y="220"/>
                  </a:lnTo>
                  <a:lnTo>
                    <a:pt x="175" y="221"/>
                  </a:lnTo>
                  <a:lnTo>
                    <a:pt x="184" y="226"/>
                  </a:lnTo>
                  <a:lnTo>
                    <a:pt x="189" y="227"/>
                  </a:lnTo>
                  <a:lnTo>
                    <a:pt x="214" y="228"/>
                  </a:lnTo>
                  <a:lnTo>
                    <a:pt x="223" y="229"/>
                  </a:lnTo>
                  <a:lnTo>
                    <a:pt x="225" y="230"/>
                  </a:lnTo>
                  <a:lnTo>
                    <a:pt x="226" y="231"/>
                  </a:lnTo>
                  <a:lnTo>
                    <a:pt x="227" y="233"/>
                  </a:lnTo>
                  <a:lnTo>
                    <a:pt x="229" y="234"/>
                  </a:lnTo>
                  <a:lnTo>
                    <a:pt x="231" y="235"/>
                  </a:lnTo>
                  <a:lnTo>
                    <a:pt x="235" y="236"/>
                  </a:lnTo>
                  <a:lnTo>
                    <a:pt x="257" y="237"/>
                  </a:lnTo>
                  <a:lnTo>
                    <a:pt x="316" y="237"/>
                  </a:lnTo>
                  <a:lnTo>
                    <a:pt x="329" y="242"/>
                  </a:lnTo>
                  <a:lnTo>
                    <a:pt x="333" y="244"/>
                  </a:lnTo>
                  <a:lnTo>
                    <a:pt x="335" y="246"/>
                  </a:lnTo>
                  <a:lnTo>
                    <a:pt x="336" y="249"/>
                  </a:lnTo>
                  <a:lnTo>
                    <a:pt x="339" y="251"/>
                  </a:lnTo>
                  <a:lnTo>
                    <a:pt x="347" y="252"/>
                  </a:lnTo>
                  <a:lnTo>
                    <a:pt x="350" y="254"/>
                  </a:lnTo>
                  <a:lnTo>
                    <a:pt x="352" y="256"/>
                  </a:lnTo>
                  <a:lnTo>
                    <a:pt x="353" y="258"/>
                  </a:lnTo>
                  <a:lnTo>
                    <a:pt x="355" y="260"/>
                  </a:lnTo>
                  <a:lnTo>
                    <a:pt x="357" y="261"/>
                  </a:lnTo>
                  <a:lnTo>
                    <a:pt x="360" y="261"/>
                  </a:lnTo>
                  <a:lnTo>
                    <a:pt x="365" y="264"/>
                  </a:lnTo>
                  <a:lnTo>
                    <a:pt x="368" y="267"/>
                  </a:lnTo>
                  <a:lnTo>
                    <a:pt x="370" y="268"/>
                  </a:lnTo>
                  <a:lnTo>
                    <a:pt x="379" y="271"/>
                  </a:lnTo>
                  <a:lnTo>
                    <a:pt x="384" y="275"/>
                  </a:lnTo>
                  <a:lnTo>
                    <a:pt x="386" y="277"/>
                  </a:lnTo>
                  <a:lnTo>
                    <a:pt x="387" y="280"/>
                  </a:lnTo>
                  <a:lnTo>
                    <a:pt x="389" y="285"/>
                  </a:lnTo>
                  <a:lnTo>
                    <a:pt x="389" y="291"/>
                  </a:lnTo>
                  <a:lnTo>
                    <a:pt x="390" y="293"/>
                  </a:lnTo>
                  <a:lnTo>
                    <a:pt x="392" y="294"/>
                  </a:lnTo>
                  <a:lnTo>
                    <a:pt x="394" y="295"/>
                  </a:lnTo>
                  <a:lnTo>
                    <a:pt x="396" y="297"/>
                  </a:lnTo>
                  <a:lnTo>
                    <a:pt x="397" y="305"/>
                  </a:lnTo>
                  <a:lnTo>
                    <a:pt x="398" y="329"/>
                  </a:lnTo>
                  <a:lnTo>
                    <a:pt x="398" y="350"/>
                  </a:lnTo>
                  <a:lnTo>
                    <a:pt x="399" y="353"/>
                  </a:lnTo>
                  <a:lnTo>
                    <a:pt x="404" y="361"/>
                  </a:lnTo>
                  <a:lnTo>
                    <a:pt x="412" y="384"/>
                  </a:lnTo>
                  <a:lnTo>
                    <a:pt x="414" y="394"/>
                  </a:lnTo>
                  <a:lnTo>
                    <a:pt x="416" y="418"/>
                  </a:lnTo>
                  <a:lnTo>
                    <a:pt x="422" y="431"/>
                  </a:lnTo>
                  <a:lnTo>
                    <a:pt x="423" y="443"/>
                  </a:lnTo>
                  <a:lnTo>
                    <a:pt x="424" y="445"/>
                  </a:lnTo>
                  <a:lnTo>
                    <a:pt x="426" y="446"/>
                  </a:lnTo>
                  <a:lnTo>
                    <a:pt x="428" y="447"/>
                  </a:lnTo>
                  <a:lnTo>
                    <a:pt x="430" y="449"/>
                  </a:lnTo>
                  <a:lnTo>
                    <a:pt x="430" y="451"/>
                  </a:lnTo>
                  <a:lnTo>
                    <a:pt x="431" y="453"/>
                  </a:lnTo>
                  <a:lnTo>
                    <a:pt x="432" y="454"/>
                  </a:lnTo>
                  <a:lnTo>
                    <a:pt x="434" y="455"/>
                  </a:lnTo>
                  <a:lnTo>
                    <a:pt x="436" y="456"/>
                  </a:lnTo>
                  <a:lnTo>
                    <a:pt x="453" y="471"/>
                  </a:lnTo>
                  <a:lnTo>
                    <a:pt x="464" y="481"/>
                  </a:lnTo>
                  <a:lnTo>
                    <a:pt x="467" y="486"/>
                  </a:lnTo>
                  <a:lnTo>
                    <a:pt x="476" y="506"/>
                  </a:lnTo>
                  <a:lnTo>
                    <a:pt x="480" y="513"/>
                  </a:lnTo>
                  <a:lnTo>
                    <a:pt x="483" y="522"/>
                  </a:lnTo>
                  <a:lnTo>
                    <a:pt x="489" y="531"/>
                  </a:lnTo>
                  <a:lnTo>
                    <a:pt x="490" y="536"/>
                  </a:lnTo>
                  <a:lnTo>
                    <a:pt x="491" y="558"/>
                  </a:lnTo>
                  <a:lnTo>
                    <a:pt x="492" y="586"/>
                  </a:lnTo>
                  <a:lnTo>
                    <a:pt x="492" y="589"/>
                  </a:lnTo>
                  <a:lnTo>
                    <a:pt x="497" y="598"/>
                  </a:lnTo>
                  <a:lnTo>
                    <a:pt x="499" y="604"/>
                  </a:lnTo>
                  <a:lnTo>
                    <a:pt x="500" y="617"/>
                  </a:lnTo>
                  <a:lnTo>
                    <a:pt x="501" y="620"/>
                  </a:lnTo>
                  <a:lnTo>
                    <a:pt x="502" y="622"/>
                  </a:lnTo>
                  <a:lnTo>
                    <a:pt x="504" y="624"/>
                  </a:lnTo>
                  <a:lnTo>
                    <a:pt x="506" y="627"/>
                  </a:lnTo>
                  <a:lnTo>
                    <a:pt x="509" y="639"/>
                  </a:lnTo>
                  <a:lnTo>
                    <a:pt x="514" y="649"/>
                  </a:lnTo>
                  <a:lnTo>
                    <a:pt x="516" y="655"/>
                  </a:lnTo>
                  <a:lnTo>
                    <a:pt x="517" y="679"/>
                  </a:lnTo>
                  <a:lnTo>
                    <a:pt x="518" y="682"/>
                  </a:lnTo>
                  <a:lnTo>
                    <a:pt x="523" y="691"/>
                  </a:lnTo>
                  <a:lnTo>
                    <a:pt x="526" y="700"/>
                  </a:lnTo>
                  <a:lnTo>
                    <a:pt x="531" y="709"/>
                  </a:lnTo>
                  <a:lnTo>
                    <a:pt x="533" y="714"/>
                  </a:lnTo>
                  <a:lnTo>
                    <a:pt x="534" y="723"/>
                  </a:lnTo>
                  <a:lnTo>
                    <a:pt x="535" y="726"/>
                  </a:lnTo>
                  <a:lnTo>
                    <a:pt x="540" y="734"/>
                  </a:lnTo>
                  <a:lnTo>
                    <a:pt x="542" y="742"/>
                  </a:lnTo>
                  <a:lnTo>
                    <a:pt x="549" y="751"/>
                  </a:lnTo>
                  <a:lnTo>
                    <a:pt x="554" y="757"/>
                  </a:lnTo>
                  <a:lnTo>
                    <a:pt x="556" y="759"/>
                  </a:lnTo>
                  <a:lnTo>
                    <a:pt x="558" y="765"/>
                  </a:lnTo>
                  <a:lnTo>
                    <a:pt x="559" y="767"/>
                  </a:lnTo>
                  <a:lnTo>
                    <a:pt x="561" y="768"/>
                  </a:lnTo>
                  <a:lnTo>
                    <a:pt x="563" y="769"/>
                  </a:lnTo>
                  <a:lnTo>
                    <a:pt x="565" y="771"/>
                  </a:lnTo>
                  <a:lnTo>
                    <a:pt x="566" y="772"/>
                  </a:lnTo>
                  <a:lnTo>
                    <a:pt x="566" y="775"/>
                  </a:lnTo>
                  <a:lnTo>
                    <a:pt x="568" y="776"/>
                  </a:lnTo>
                  <a:lnTo>
                    <a:pt x="570" y="777"/>
                  </a:lnTo>
                  <a:lnTo>
                    <a:pt x="572" y="778"/>
                  </a:lnTo>
                  <a:lnTo>
                    <a:pt x="573" y="779"/>
                  </a:lnTo>
                  <a:lnTo>
                    <a:pt x="574" y="781"/>
                  </a:lnTo>
                  <a:lnTo>
                    <a:pt x="575" y="783"/>
                  </a:lnTo>
                  <a:lnTo>
                    <a:pt x="576" y="785"/>
                  </a:lnTo>
                  <a:lnTo>
                    <a:pt x="578" y="786"/>
                  </a:lnTo>
                  <a:lnTo>
                    <a:pt x="583" y="787"/>
                  </a:lnTo>
                  <a:lnTo>
                    <a:pt x="588" y="787"/>
                  </a:lnTo>
                  <a:lnTo>
                    <a:pt x="590" y="788"/>
                  </a:lnTo>
                  <a:lnTo>
                    <a:pt x="591" y="790"/>
                  </a:lnTo>
                  <a:lnTo>
                    <a:pt x="592" y="792"/>
                  </a:lnTo>
                  <a:lnTo>
                    <a:pt x="593" y="793"/>
                  </a:lnTo>
                  <a:lnTo>
                    <a:pt x="595" y="794"/>
                  </a:lnTo>
                  <a:lnTo>
                    <a:pt x="597" y="795"/>
                  </a:lnTo>
                  <a:lnTo>
                    <a:pt x="602" y="798"/>
                  </a:lnTo>
                  <a:lnTo>
                    <a:pt x="605" y="800"/>
                  </a:lnTo>
                  <a:lnTo>
                    <a:pt x="608" y="802"/>
                  </a:lnTo>
                  <a:lnTo>
                    <a:pt x="613" y="803"/>
                  </a:lnTo>
                  <a:lnTo>
                    <a:pt x="621" y="804"/>
                  </a:lnTo>
                  <a:lnTo>
                    <a:pt x="623" y="805"/>
                  </a:lnTo>
                  <a:lnTo>
                    <a:pt x="625" y="807"/>
                  </a:lnTo>
                  <a:lnTo>
                    <a:pt x="625" y="809"/>
                  </a:lnTo>
                  <a:lnTo>
                    <a:pt x="628" y="810"/>
                  </a:lnTo>
                  <a:lnTo>
                    <a:pt x="639" y="812"/>
                  </a:lnTo>
                  <a:lnTo>
                    <a:pt x="663" y="813"/>
                  </a:lnTo>
                  <a:lnTo>
                    <a:pt x="757" y="813"/>
                  </a:lnTo>
                  <a:lnTo>
                    <a:pt x="760" y="812"/>
                  </a:lnTo>
                  <a:lnTo>
                    <a:pt x="765" y="809"/>
                  </a:lnTo>
                  <a:lnTo>
                    <a:pt x="767" y="806"/>
                  </a:lnTo>
                  <a:lnTo>
                    <a:pt x="769" y="804"/>
                  </a:lnTo>
                  <a:lnTo>
                    <a:pt x="769" y="801"/>
                  </a:lnTo>
                  <a:lnTo>
                    <a:pt x="771" y="800"/>
                  </a:lnTo>
                  <a:lnTo>
                    <a:pt x="773" y="798"/>
                  </a:lnTo>
                  <a:lnTo>
                    <a:pt x="775" y="798"/>
                  </a:lnTo>
                  <a:lnTo>
                    <a:pt x="777" y="796"/>
                  </a:lnTo>
                  <a:lnTo>
                    <a:pt x="778" y="794"/>
                  </a:lnTo>
                  <a:lnTo>
                    <a:pt x="779" y="790"/>
                  </a:lnTo>
                  <a:lnTo>
                    <a:pt x="780" y="765"/>
                  </a:lnTo>
                  <a:lnTo>
                    <a:pt x="780" y="435"/>
                  </a:lnTo>
                  <a:lnTo>
                    <a:pt x="779" y="430"/>
                  </a:lnTo>
                  <a:lnTo>
                    <a:pt x="773" y="416"/>
                  </a:lnTo>
                  <a:lnTo>
                    <a:pt x="771" y="409"/>
                  </a:lnTo>
                  <a:lnTo>
                    <a:pt x="759" y="383"/>
                  </a:lnTo>
                  <a:lnTo>
                    <a:pt x="756" y="375"/>
                  </a:lnTo>
                  <a:lnTo>
                    <a:pt x="753" y="359"/>
                  </a:lnTo>
                  <a:lnTo>
                    <a:pt x="748" y="350"/>
                  </a:lnTo>
                  <a:lnTo>
                    <a:pt x="747" y="344"/>
                  </a:lnTo>
                  <a:lnTo>
                    <a:pt x="746" y="336"/>
                  </a:lnTo>
                  <a:lnTo>
                    <a:pt x="745" y="334"/>
                  </a:lnTo>
                  <a:lnTo>
                    <a:pt x="743" y="333"/>
                  </a:lnTo>
                  <a:lnTo>
                    <a:pt x="741" y="332"/>
                  </a:lnTo>
                  <a:lnTo>
                    <a:pt x="734" y="326"/>
                  </a:lnTo>
                  <a:lnTo>
                    <a:pt x="732" y="324"/>
                  </a:lnTo>
                  <a:lnTo>
                    <a:pt x="730" y="319"/>
                  </a:lnTo>
                  <a:lnTo>
                    <a:pt x="729" y="317"/>
                  </a:lnTo>
                  <a:lnTo>
                    <a:pt x="727" y="316"/>
                  </a:lnTo>
                  <a:lnTo>
                    <a:pt x="725" y="315"/>
                  </a:lnTo>
                  <a:lnTo>
                    <a:pt x="723" y="313"/>
                  </a:lnTo>
                  <a:lnTo>
                    <a:pt x="722" y="311"/>
                  </a:lnTo>
                  <a:lnTo>
                    <a:pt x="721" y="307"/>
                  </a:lnTo>
                  <a:lnTo>
                    <a:pt x="720" y="285"/>
                  </a:lnTo>
                  <a:lnTo>
                    <a:pt x="719" y="283"/>
                  </a:lnTo>
                  <a:lnTo>
                    <a:pt x="718" y="282"/>
                  </a:lnTo>
                  <a:lnTo>
                    <a:pt x="716" y="281"/>
                  </a:lnTo>
                  <a:lnTo>
                    <a:pt x="714" y="280"/>
                  </a:lnTo>
                  <a:lnTo>
                    <a:pt x="714" y="278"/>
                  </a:lnTo>
                  <a:lnTo>
                    <a:pt x="713" y="273"/>
                  </a:lnTo>
                  <a:lnTo>
                    <a:pt x="712" y="268"/>
                  </a:lnTo>
                  <a:lnTo>
                    <a:pt x="707" y="255"/>
                  </a:lnTo>
                  <a:lnTo>
                    <a:pt x="698" y="241"/>
                  </a:lnTo>
                  <a:lnTo>
                    <a:pt x="695" y="232"/>
                  </a:lnTo>
                  <a:lnTo>
                    <a:pt x="688" y="223"/>
                  </a:lnTo>
                  <a:lnTo>
                    <a:pt x="683" y="217"/>
                  </a:lnTo>
                  <a:lnTo>
                    <a:pt x="680" y="215"/>
                  </a:lnTo>
                  <a:lnTo>
                    <a:pt x="675" y="213"/>
                  </a:lnTo>
                  <a:lnTo>
                    <a:pt x="673" y="211"/>
                  </a:lnTo>
                  <a:lnTo>
                    <a:pt x="671" y="203"/>
                  </a:lnTo>
                  <a:lnTo>
                    <a:pt x="670" y="200"/>
                  </a:lnTo>
                  <a:lnTo>
                    <a:pt x="668" y="198"/>
                  </a:lnTo>
                  <a:lnTo>
                    <a:pt x="665" y="197"/>
                  </a:lnTo>
                  <a:lnTo>
                    <a:pt x="664" y="195"/>
                  </a:lnTo>
                  <a:lnTo>
                    <a:pt x="663" y="193"/>
                  </a:lnTo>
                  <a:lnTo>
                    <a:pt x="662" y="188"/>
                  </a:lnTo>
                  <a:lnTo>
                    <a:pt x="661" y="183"/>
                  </a:lnTo>
                  <a:lnTo>
                    <a:pt x="660" y="180"/>
                  </a:lnTo>
                  <a:lnTo>
                    <a:pt x="655" y="172"/>
                  </a:lnTo>
                  <a:lnTo>
                    <a:pt x="654" y="166"/>
                  </a:lnTo>
                  <a:lnTo>
                    <a:pt x="652" y="165"/>
                  </a:lnTo>
                  <a:lnTo>
                    <a:pt x="650" y="163"/>
                  </a:lnTo>
                  <a:lnTo>
                    <a:pt x="648" y="162"/>
                  </a:lnTo>
                  <a:lnTo>
                    <a:pt x="641" y="157"/>
                  </a:lnTo>
                  <a:lnTo>
                    <a:pt x="639" y="154"/>
                  </a:lnTo>
                  <a:lnTo>
                    <a:pt x="637" y="149"/>
                  </a:lnTo>
                  <a:lnTo>
                    <a:pt x="636" y="141"/>
                  </a:lnTo>
                  <a:lnTo>
                    <a:pt x="635" y="139"/>
                  </a:lnTo>
                  <a:lnTo>
                    <a:pt x="633" y="138"/>
                  </a:lnTo>
                  <a:lnTo>
                    <a:pt x="631" y="137"/>
                  </a:lnTo>
                  <a:lnTo>
                    <a:pt x="630" y="136"/>
                  </a:lnTo>
                  <a:lnTo>
                    <a:pt x="629" y="134"/>
                  </a:lnTo>
                  <a:lnTo>
                    <a:pt x="628" y="131"/>
                  </a:lnTo>
                  <a:lnTo>
                    <a:pt x="627" y="130"/>
                  </a:lnTo>
                  <a:lnTo>
                    <a:pt x="625" y="129"/>
                  </a:lnTo>
                  <a:lnTo>
                    <a:pt x="623" y="128"/>
                  </a:lnTo>
                  <a:lnTo>
                    <a:pt x="618" y="125"/>
                  </a:lnTo>
                  <a:lnTo>
                    <a:pt x="615" y="123"/>
                  </a:lnTo>
                  <a:lnTo>
                    <a:pt x="614" y="120"/>
                  </a:lnTo>
                  <a:lnTo>
                    <a:pt x="610" y="113"/>
                  </a:lnTo>
                  <a:lnTo>
                    <a:pt x="606" y="107"/>
                  </a:lnTo>
                  <a:lnTo>
                    <a:pt x="604" y="105"/>
                  </a:lnTo>
                  <a:lnTo>
                    <a:pt x="601" y="104"/>
                  </a:lnTo>
                  <a:lnTo>
                    <a:pt x="598" y="103"/>
                  </a:lnTo>
                  <a:lnTo>
                    <a:pt x="597" y="102"/>
                  </a:lnTo>
                  <a:lnTo>
                    <a:pt x="596" y="100"/>
                  </a:lnTo>
                  <a:lnTo>
                    <a:pt x="595" y="98"/>
                  </a:lnTo>
                  <a:lnTo>
                    <a:pt x="593" y="96"/>
                  </a:lnTo>
                  <a:lnTo>
                    <a:pt x="591" y="95"/>
                  </a:lnTo>
                  <a:lnTo>
                    <a:pt x="589" y="94"/>
                  </a:lnTo>
                  <a:lnTo>
                    <a:pt x="588" y="93"/>
                  </a:lnTo>
                  <a:lnTo>
                    <a:pt x="587" y="91"/>
                  </a:lnTo>
                  <a:lnTo>
                    <a:pt x="586" y="89"/>
                  </a:lnTo>
                  <a:lnTo>
                    <a:pt x="585" y="87"/>
                  </a:lnTo>
                  <a:lnTo>
                    <a:pt x="583" y="87"/>
                  </a:lnTo>
                  <a:lnTo>
                    <a:pt x="581" y="86"/>
                  </a:lnTo>
                  <a:lnTo>
                    <a:pt x="579" y="84"/>
                  </a:lnTo>
                  <a:lnTo>
                    <a:pt x="578" y="76"/>
                  </a:lnTo>
                  <a:lnTo>
                    <a:pt x="576" y="73"/>
                  </a:lnTo>
                  <a:lnTo>
                    <a:pt x="574" y="71"/>
                  </a:lnTo>
                  <a:lnTo>
                    <a:pt x="572" y="70"/>
                  </a:lnTo>
                  <a:lnTo>
                    <a:pt x="571" y="68"/>
                  </a:lnTo>
                  <a:lnTo>
                    <a:pt x="570" y="66"/>
                  </a:lnTo>
                  <a:lnTo>
                    <a:pt x="569" y="64"/>
                  </a:lnTo>
                  <a:lnTo>
                    <a:pt x="568" y="62"/>
                  </a:lnTo>
                  <a:lnTo>
                    <a:pt x="566" y="61"/>
                  </a:lnTo>
                  <a:lnTo>
                    <a:pt x="564" y="61"/>
                  </a:lnTo>
                  <a:lnTo>
                    <a:pt x="559" y="57"/>
                  </a:lnTo>
                  <a:lnTo>
                    <a:pt x="545" y="46"/>
                  </a:lnTo>
                  <a:lnTo>
                    <a:pt x="537" y="42"/>
                  </a:lnTo>
                  <a:lnTo>
                    <a:pt x="528" y="37"/>
                  </a:lnTo>
                  <a:lnTo>
                    <a:pt x="523" y="35"/>
                  </a:lnTo>
                  <a:lnTo>
                    <a:pt x="500" y="34"/>
                  </a:lnTo>
                  <a:lnTo>
                    <a:pt x="476" y="34"/>
                  </a:lnTo>
                  <a:lnTo>
                    <a:pt x="472" y="33"/>
                  </a:lnTo>
                  <a:lnTo>
                    <a:pt x="460" y="28"/>
                  </a:lnTo>
                  <a:lnTo>
                    <a:pt x="451" y="26"/>
                  </a:lnTo>
                  <a:lnTo>
                    <a:pt x="447" y="25"/>
                  </a:lnTo>
                  <a:lnTo>
                    <a:pt x="445" y="23"/>
                  </a:lnTo>
                  <a:lnTo>
                    <a:pt x="444" y="21"/>
                  </a:lnTo>
                  <a:lnTo>
                    <a:pt x="442" y="20"/>
                  </a:lnTo>
                  <a:lnTo>
                    <a:pt x="440" y="19"/>
                  </a:lnTo>
                  <a:lnTo>
                    <a:pt x="435" y="18"/>
                  </a:lnTo>
                  <a:lnTo>
                    <a:pt x="412" y="17"/>
                  </a:lnTo>
                  <a:lnTo>
                    <a:pt x="370" y="17"/>
                  </a:lnTo>
                  <a:lnTo>
                    <a:pt x="367" y="16"/>
                  </a:lnTo>
                  <a:lnTo>
                    <a:pt x="359" y="11"/>
                  </a:lnTo>
                  <a:lnTo>
                    <a:pt x="353" y="10"/>
                  </a:lnTo>
                  <a:lnTo>
                    <a:pt x="331" y="8"/>
                  </a:lnTo>
                  <a:lnTo>
                    <a:pt x="201" y="8"/>
                  </a:lnTo>
                  <a:lnTo>
                    <a:pt x="199" y="7"/>
                  </a:lnTo>
                  <a:lnTo>
                    <a:pt x="198" y="6"/>
                  </a:lnTo>
                  <a:lnTo>
                    <a:pt x="195" y="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sp>
          <p:nvSpPr>
            <p:cNvPr id="28680" name="SMARTInkAnnotation2"/>
            <p:cNvSpPr>
              <a:spLocks/>
            </p:cNvSpPr>
            <p:nvPr/>
          </p:nvSpPr>
          <p:spPr bwMode="auto">
            <a:xfrm>
              <a:off x="3617" y="2321"/>
              <a:ext cx="408" cy="484"/>
            </a:xfrm>
            <a:custGeom>
              <a:avLst/>
              <a:gdLst>
                <a:gd name="T0" fmla="*/ 54 w 408"/>
                <a:gd name="T1" fmla="*/ 23 h 484"/>
                <a:gd name="T2" fmla="*/ 36 w 408"/>
                <a:gd name="T3" fmla="*/ 28 h 484"/>
                <a:gd name="T4" fmla="*/ 27 w 408"/>
                <a:gd name="T5" fmla="*/ 33 h 484"/>
                <a:gd name="T6" fmla="*/ 18 w 408"/>
                <a:gd name="T7" fmla="*/ 38 h 484"/>
                <a:gd name="T8" fmla="*/ 11 w 408"/>
                <a:gd name="T9" fmla="*/ 42 h 484"/>
                <a:gd name="T10" fmla="*/ 6 w 408"/>
                <a:gd name="T11" fmla="*/ 49 h 484"/>
                <a:gd name="T12" fmla="*/ 1 w 408"/>
                <a:gd name="T13" fmla="*/ 57 h 484"/>
                <a:gd name="T14" fmla="*/ 2 w 408"/>
                <a:gd name="T15" fmla="*/ 150 h 484"/>
                <a:gd name="T16" fmla="*/ 7 w 408"/>
                <a:gd name="T17" fmla="*/ 156 h 484"/>
                <a:gd name="T18" fmla="*/ 16 w 408"/>
                <a:gd name="T19" fmla="*/ 172 h 484"/>
                <a:gd name="T20" fmla="*/ 30 w 408"/>
                <a:gd name="T21" fmla="*/ 200 h 484"/>
                <a:gd name="T22" fmla="*/ 49 w 408"/>
                <a:gd name="T23" fmla="*/ 234 h 484"/>
                <a:gd name="T24" fmla="*/ 64 w 408"/>
                <a:gd name="T25" fmla="*/ 257 h 484"/>
                <a:gd name="T26" fmla="*/ 92 w 408"/>
                <a:gd name="T27" fmla="*/ 299 h 484"/>
                <a:gd name="T28" fmla="*/ 116 w 408"/>
                <a:gd name="T29" fmla="*/ 342 h 484"/>
                <a:gd name="T30" fmla="*/ 150 w 408"/>
                <a:gd name="T31" fmla="*/ 395 h 484"/>
                <a:gd name="T32" fmla="*/ 198 w 408"/>
                <a:gd name="T33" fmla="*/ 452 h 484"/>
                <a:gd name="T34" fmla="*/ 209 w 408"/>
                <a:gd name="T35" fmla="*/ 459 h 484"/>
                <a:gd name="T36" fmla="*/ 216 w 408"/>
                <a:gd name="T37" fmla="*/ 464 h 484"/>
                <a:gd name="T38" fmla="*/ 222 w 408"/>
                <a:gd name="T39" fmla="*/ 475 h 484"/>
                <a:gd name="T40" fmla="*/ 243 w 408"/>
                <a:gd name="T41" fmla="*/ 482 h 484"/>
                <a:gd name="T42" fmla="*/ 268 w 408"/>
                <a:gd name="T43" fmla="*/ 480 h 484"/>
                <a:gd name="T44" fmla="*/ 280 w 408"/>
                <a:gd name="T45" fmla="*/ 461 h 484"/>
                <a:gd name="T46" fmla="*/ 288 w 408"/>
                <a:gd name="T47" fmla="*/ 445 h 484"/>
                <a:gd name="T48" fmla="*/ 296 w 408"/>
                <a:gd name="T49" fmla="*/ 412 h 484"/>
                <a:gd name="T50" fmla="*/ 310 w 408"/>
                <a:gd name="T51" fmla="*/ 384 h 484"/>
                <a:gd name="T52" fmla="*/ 322 w 408"/>
                <a:gd name="T53" fmla="*/ 347 h 484"/>
                <a:gd name="T54" fmla="*/ 326 w 408"/>
                <a:gd name="T55" fmla="*/ 332 h 484"/>
                <a:gd name="T56" fmla="*/ 330 w 408"/>
                <a:gd name="T57" fmla="*/ 319 h 484"/>
                <a:gd name="T58" fmla="*/ 347 w 408"/>
                <a:gd name="T59" fmla="*/ 291 h 484"/>
                <a:gd name="T60" fmla="*/ 356 w 408"/>
                <a:gd name="T61" fmla="*/ 265 h 484"/>
                <a:gd name="T62" fmla="*/ 371 w 408"/>
                <a:gd name="T63" fmla="*/ 234 h 484"/>
                <a:gd name="T64" fmla="*/ 378 w 408"/>
                <a:gd name="T65" fmla="*/ 229 h 484"/>
                <a:gd name="T66" fmla="*/ 382 w 408"/>
                <a:gd name="T67" fmla="*/ 214 h 484"/>
                <a:gd name="T68" fmla="*/ 390 w 408"/>
                <a:gd name="T69" fmla="*/ 190 h 484"/>
                <a:gd name="T70" fmla="*/ 396 w 408"/>
                <a:gd name="T71" fmla="*/ 185 h 484"/>
                <a:gd name="T72" fmla="*/ 402 w 408"/>
                <a:gd name="T73" fmla="*/ 179 h 484"/>
                <a:gd name="T74" fmla="*/ 406 w 408"/>
                <a:gd name="T75" fmla="*/ 158 h 484"/>
                <a:gd name="T76" fmla="*/ 395 w 408"/>
                <a:gd name="T77" fmla="*/ 90 h 484"/>
                <a:gd name="T78" fmla="*/ 370 w 408"/>
                <a:gd name="T79" fmla="*/ 78 h 484"/>
                <a:gd name="T80" fmla="*/ 364 w 408"/>
                <a:gd name="T81" fmla="*/ 71 h 484"/>
                <a:gd name="T82" fmla="*/ 353 w 408"/>
                <a:gd name="T83" fmla="*/ 64 h 484"/>
                <a:gd name="T84" fmla="*/ 325 w 408"/>
                <a:gd name="T85" fmla="*/ 51 h 484"/>
                <a:gd name="T86" fmla="*/ 300 w 408"/>
                <a:gd name="T87" fmla="*/ 42 h 484"/>
                <a:gd name="T88" fmla="*/ 290 w 408"/>
                <a:gd name="T89" fmla="*/ 29 h 484"/>
                <a:gd name="T90" fmla="*/ 281 w 408"/>
                <a:gd name="T91" fmla="*/ 21 h 484"/>
                <a:gd name="T92" fmla="*/ 268 w 408"/>
                <a:gd name="T93" fmla="*/ 10 h 484"/>
                <a:gd name="T94" fmla="*/ 224 w 408"/>
                <a:gd name="T95" fmla="*/ 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8" h="484">
                  <a:moveTo>
                    <a:pt x="203" y="17"/>
                  </a:moveTo>
                  <a:lnTo>
                    <a:pt x="65" y="17"/>
                  </a:lnTo>
                  <a:lnTo>
                    <a:pt x="62" y="18"/>
                  </a:lnTo>
                  <a:lnTo>
                    <a:pt x="54" y="23"/>
                  </a:lnTo>
                  <a:lnTo>
                    <a:pt x="48" y="24"/>
                  </a:lnTo>
                  <a:lnTo>
                    <a:pt x="39" y="25"/>
                  </a:lnTo>
                  <a:lnTo>
                    <a:pt x="38" y="26"/>
                  </a:lnTo>
                  <a:lnTo>
                    <a:pt x="36" y="28"/>
                  </a:lnTo>
                  <a:lnTo>
                    <a:pt x="35" y="30"/>
                  </a:lnTo>
                  <a:lnTo>
                    <a:pt x="34" y="31"/>
                  </a:lnTo>
                  <a:lnTo>
                    <a:pt x="32" y="32"/>
                  </a:lnTo>
                  <a:lnTo>
                    <a:pt x="27" y="33"/>
                  </a:lnTo>
                  <a:lnTo>
                    <a:pt x="22" y="33"/>
                  </a:lnTo>
                  <a:lnTo>
                    <a:pt x="20" y="35"/>
                  </a:lnTo>
                  <a:lnTo>
                    <a:pt x="19" y="36"/>
                  </a:lnTo>
                  <a:lnTo>
                    <a:pt x="18" y="38"/>
                  </a:lnTo>
                  <a:lnTo>
                    <a:pt x="17" y="40"/>
                  </a:lnTo>
                  <a:lnTo>
                    <a:pt x="15" y="40"/>
                  </a:lnTo>
                  <a:lnTo>
                    <a:pt x="13" y="41"/>
                  </a:lnTo>
                  <a:lnTo>
                    <a:pt x="11" y="42"/>
                  </a:lnTo>
                  <a:lnTo>
                    <a:pt x="10" y="44"/>
                  </a:lnTo>
                  <a:lnTo>
                    <a:pt x="10" y="46"/>
                  </a:lnTo>
                  <a:lnTo>
                    <a:pt x="8" y="48"/>
                  </a:lnTo>
                  <a:lnTo>
                    <a:pt x="6" y="49"/>
                  </a:lnTo>
                  <a:lnTo>
                    <a:pt x="4" y="49"/>
                  </a:lnTo>
                  <a:lnTo>
                    <a:pt x="3" y="51"/>
                  </a:lnTo>
                  <a:lnTo>
                    <a:pt x="2" y="53"/>
                  </a:lnTo>
                  <a:lnTo>
                    <a:pt x="1" y="57"/>
                  </a:lnTo>
                  <a:lnTo>
                    <a:pt x="0" y="71"/>
                  </a:lnTo>
                  <a:lnTo>
                    <a:pt x="0" y="147"/>
                  </a:lnTo>
                  <a:lnTo>
                    <a:pt x="1" y="149"/>
                  </a:lnTo>
                  <a:lnTo>
                    <a:pt x="2" y="150"/>
                  </a:lnTo>
                  <a:lnTo>
                    <a:pt x="4" y="151"/>
                  </a:lnTo>
                  <a:lnTo>
                    <a:pt x="6" y="152"/>
                  </a:lnTo>
                  <a:lnTo>
                    <a:pt x="7" y="154"/>
                  </a:lnTo>
                  <a:lnTo>
                    <a:pt x="7" y="156"/>
                  </a:lnTo>
                  <a:lnTo>
                    <a:pt x="10" y="161"/>
                  </a:lnTo>
                  <a:lnTo>
                    <a:pt x="13" y="164"/>
                  </a:lnTo>
                  <a:lnTo>
                    <a:pt x="14" y="167"/>
                  </a:lnTo>
                  <a:lnTo>
                    <a:pt x="16" y="172"/>
                  </a:lnTo>
                  <a:lnTo>
                    <a:pt x="17" y="181"/>
                  </a:lnTo>
                  <a:lnTo>
                    <a:pt x="18" y="183"/>
                  </a:lnTo>
                  <a:lnTo>
                    <a:pt x="21" y="189"/>
                  </a:lnTo>
                  <a:lnTo>
                    <a:pt x="30" y="200"/>
                  </a:lnTo>
                  <a:lnTo>
                    <a:pt x="34" y="209"/>
                  </a:lnTo>
                  <a:lnTo>
                    <a:pt x="39" y="217"/>
                  </a:lnTo>
                  <a:lnTo>
                    <a:pt x="42" y="226"/>
                  </a:lnTo>
                  <a:lnTo>
                    <a:pt x="49" y="234"/>
                  </a:lnTo>
                  <a:lnTo>
                    <a:pt x="54" y="240"/>
                  </a:lnTo>
                  <a:lnTo>
                    <a:pt x="56" y="243"/>
                  </a:lnTo>
                  <a:lnTo>
                    <a:pt x="58" y="248"/>
                  </a:lnTo>
                  <a:lnTo>
                    <a:pt x="64" y="257"/>
                  </a:lnTo>
                  <a:lnTo>
                    <a:pt x="71" y="266"/>
                  </a:lnTo>
                  <a:lnTo>
                    <a:pt x="78" y="279"/>
                  </a:lnTo>
                  <a:lnTo>
                    <a:pt x="90" y="294"/>
                  </a:lnTo>
                  <a:lnTo>
                    <a:pt x="92" y="299"/>
                  </a:lnTo>
                  <a:lnTo>
                    <a:pt x="97" y="307"/>
                  </a:lnTo>
                  <a:lnTo>
                    <a:pt x="104" y="316"/>
                  </a:lnTo>
                  <a:lnTo>
                    <a:pt x="109" y="328"/>
                  </a:lnTo>
                  <a:lnTo>
                    <a:pt x="116" y="342"/>
                  </a:lnTo>
                  <a:lnTo>
                    <a:pt x="122" y="353"/>
                  </a:lnTo>
                  <a:lnTo>
                    <a:pt x="130" y="365"/>
                  </a:lnTo>
                  <a:lnTo>
                    <a:pt x="141" y="384"/>
                  </a:lnTo>
                  <a:lnTo>
                    <a:pt x="150" y="395"/>
                  </a:lnTo>
                  <a:lnTo>
                    <a:pt x="158" y="409"/>
                  </a:lnTo>
                  <a:lnTo>
                    <a:pt x="169" y="423"/>
                  </a:lnTo>
                  <a:lnTo>
                    <a:pt x="181" y="435"/>
                  </a:lnTo>
                  <a:lnTo>
                    <a:pt x="198" y="452"/>
                  </a:lnTo>
                  <a:lnTo>
                    <a:pt x="200" y="454"/>
                  </a:lnTo>
                  <a:lnTo>
                    <a:pt x="206" y="456"/>
                  </a:lnTo>
                  <a:lnTo>
                    <a:pt x="208" y="457"/>
                  </a:lnTo>
                  <a:lnTo>
                    <a:pt x="209" y="459"/>
                  </a:lnTo>
                  <a:lnTo>
                    <a:pt x="210" y="461"/>
                  </a:lnTo>
                  <a:lnTo>
                    <a:pt x="212" y="463"/>
                  </a:lnTo>
                  <a:lnTo>
                    <a:pt x="213" y="464"/>
                  </a:lnTo>
                  <a:lnTo>
                    <a:pt x="216" y="464"/>
                  </a:lnTo>
                  <a:lnTo>
                    <a:pt x="217" y="466"/>
                  </a:lnTo>
                  <a:lnTo>
                    <a:pt x="218" y="468"/>
                  </a:lnTo>
                  <a:lnTo>
                    <a:pt x="219" y="470"/>
                  </a:lnTo>
                  <a:lnTo>
                    <a:pt x="222" y="475"/>
                  </a:lnTo>
                  <a:lnTo>
                    <a:pt x="224" y="477"/>
                  </a:lnTo>
                  <a:lnTo>
                    <a:pt x="227" y="479"/>
                  </a:lnTo>
                  <a:lnTo>
                    <a:pt x="232" y="481"/>
                  </a:lnTo>
                  <a:lnTo>
                    <a:pt x="243" y="482"/>
                  </a:lnTo>
                  <a:lnTo>
                    <a:pt x="254" y="483"/>
                  </a:lnTo>
                  <a:lnTo>
                    <a:pt x="265" y="483"/>
                  </a:lnTo>
                  <a:lnTo>
                    <a:pt x="267" y="482"/>
                  </a:lnTo>
                  <a:lnTo>
                    <a:pt x="268" y="480"/>
                  </a:lnTo>
                  <a:lnTo>
                    <a:pt x="269" y="478"/>
                  </a:lnTo>
                  <a:lnTo>
                    <a:pt x="276" y="468"/>
                  </a:lnTo>
                  <a:lnTo>
                    <a:pt x="278" y="463"/>
                  </a:lnTo>
                  <a:lnTo>
                    <a:pt x="280" y="461"/>
                  </a:lnTo>
                  <a:lnTo>
                    <a:pt x="281" y="460"/>
                  </a:lnTo>
                  <a:lnTo>
                    <a:pt x="284" y="459"/>
                  </a:lnTo>
                  <a:lnTo>
                    <a:pt x="285" y="457"/>
                  </a:lnTo>
                  <a:lnTo>
                    <a:pt x="288" y="445"/>
                  </a:lnTo>
                  <a:lnTo>
                    <a:pt x="294" y="435"/>
                  </a:lnTo>
                  <a:lnTo>
                    <a:pt x="295" y="429"/>
                  </a:lnTo>
                  <a:lnTo>
                    <a:pt x="296" y="415"/>
                  </a:lnTo>
                  <a:lnTo>
                    <a:pt x="296" y="412"/>
                  </a:lnTo>
                  <a:lnTo>
                    <a:pt x="297" y="409"/>
                  </a:lnTo>
                  <a:lnTo>
                    <a:pt x="302" y="401"/>
                  </a:lnTo>
                  <a:lnTo>
                    <a:pt x="305" y="392"/>
                  </a:lnTo>
                  <a:lnTo>
                    <a:pt x="310" y="384"/>
                  </a:lnTo>
                  <a:lnTo>
                    <a:pt x="313" y="375"/>
                  </a:lnTo>
                  <a:lnTo>
                    <a:pt x="319" y="367"/>
                  </a:lnTo>
                  <a:lnTo>
                    <a:pt x="321" y="361"/>
                  </a:lnTo>
                  <a:lnTo>
                    <a:pt x="322" y="347"/>
                  </a:lnTo>
                  <a:lnTo>
                    <a:pt x="322" y="336"/>
                  </a:lnTo>
                  <a:lnTo>
                    <a:pt x="323" y="334"/>
                  </a:lnTo>
                  <a:lnTo>
                    <a:pt x="324" y="333"/>
                  </a:lnTo>
                  <a:lnTo>
                    <a:pt x="326" y="332"/>
                  </a:lnTo>
                  <a:lnTo>
                    <a:pt x="328" y="330"/>
                  </a:lnTo>
                  <a:lnTo>
                    <a:pt x="329" y="329"/>
                  </a:lnTo>
                  <a:lnTo>
                    <a:pt x="330" y="324"/>
                  </a:lnTo>
                  <a:lnTo>
                    <a:pt x="330" y="319"/>
                  </a:lnTo>
                  <a:lnTo>
                    <a:pt x="331" y="316"/>
                  </a:lnTo>
                  <a:lnTo>
                    <a:pt x="335" y="310"/>
                  </a:lnTo>
                  <a:lnTo>
                    <a:pt x="344" y="299"/>
                  </a:lnTo>
                  <a:lnTo>
                    <a:pt x="347" y="291"/>
                  </a:lnTo>
                  <a:lnTo>
                    <a:pt x="353" y="282"/>
                  </a:lnTo>
                  <a:lnTo>
                    <a:pt x="354" y="277"/>
                  </a:lnTo>
                  <a:lnTo>
                    <a:pt x="355" y="268"/>
                  </a:lnTo>
                  <a:lnTo>
                    <a:pt x="356" y="265"/>
                  </a:lnTo>
                  <a:lnTo>
                    <a:pt x="361" y="257"/>
                  </a:lnTo>
                  <a:lnTo>
                    <a:pt x="364" y="248"/>
                  </a:lnTo>
                  <a:lnTo>
                    <a:pt x="370" y="240"/>
                  </a:lnTo>
                  <a:lnTo>
                    <a:pt x="371" y="234"/>
                  </a:lnTo>
                  <a:lnTo>
                    <a:pt x="373" y="232"/>
                  </a:lnTo>
                  <a:lnTo>
                    <a:pt x="375" y="231"/>
                  </a:lnTo>
                  <a:lnTo>
                    <a:pt x="377" y="230"/>
                  </a:lnTo>
                  <a:lnTo>
                    <a:pt x="378" y="229"/>
                  </a:lnTo>
                  <a:lnTo>
                    <a:pt x="379" y="227"/>
                  </a:lnTo>
                  <a:lnTo>
                    <a:pt x="380" y="222"/>
                  </a:lnTo>
                  <a:lnTo>
                    <a:pt x="381" y="217"/>
                  </a:lnTo>
                  <a:lnTo>
                    <a:pt x="382" y="214"/>
                  </a:lnTo>
                  <a:lnTo>
                    <a:pt x="387" y="206"/>
                  </a:lnTo>
                  <a:lnTo>
                    <a:pt x="388" y="200"/>
                  </a:lnTo>
                  <a:lnTo>
                    <a:pt x="389" y="192"/>
                  </a:lnTo>
                  <a:lnTo>
                    <a:pt x="390" y="190"/>
                  </a:lnTo>
                  <a:lnTo>
                    <a:pt x="392" y="189"/>
                  </a:lnTo>
                  <a:lnTo>
                    <a:pt x="394" y="188"/>
                  </a:lnTo>
                  <a:lnTo>
                    <a:pt x="395" y="186"/>
                  </a:lnTo>
                  <a:lnTo>
                    <a:pt x="396" y="185"/>
                  </a:lnTo>
                  <a:lnTo>
                    <a:pt x="397" y="182"/>
                  </a:lnTo>
                  <a:lnTo>
                    <a:pt x="398" y="181"/>
                  </a:lnTo>
                  <a:lnTo>
                    <a:pt x="400" y="180"/>
                  </a:lnTo>
                  <a:lnTo>
                    <a:pt x="402" y="179"/>
                  </a:lnTo>
                  <a:lnTo>
                    <a:pt x="404" y="178"/>
                  </a:lnTo>
                  <a:lnTo>
                    <a:pt x="405" y="176"/>
                  </a:lnTo>
                  <a:lnTo>
                    <a:pt x="406" y="171"/>
                  </a:lnTo>
                  <a:lnTo>
                    <a:pt x="406" y="158"/>
                  </a:lnTo>
                  <a:lnTo>
                    <a:pt x="407" y="107"/>
                  </a:lnTo>
                  <a:lnTo>
                    <a:pt x="406" y="104"/>
                  </a:lnTo>
                  <a:lnTo>
                    <a:pt x="402" y="99"/>
                  </a:lnTo>
                  <a:lnTo>
                    <a:pt x="395" y="90"/>
                  </a:lnTo>
                  <a:lnTo>
                    <a:pt x="392" y="88"/>
                  </a:lnTo>
                  <a:lnTo>
                    <a:pt x="384" y="85"/>
                  </a:lnTo>
                  <a:lnTo>
                    <a:pt x="375" y="79"/>
                  </a:lnTo>
                  <a:lnTo>
                    <a:pt x="370" y="78"/>
                  </a:lnTo>
                  <a:lnTo>
                    <a:pt x="368" y="76"/>
                  </a:lnTo>
                  <a:lnTo>
                    <a:pt x="367" y="74"/>
                  </a:lnTo>
                  <a:lnTo>
                    <a:pt x="366" y="72"/>
                  </a:lnTo>
                  <a:lnTo>
                    <a:pt x="364" y="71"/>
                  </a:lnTo>
                  <a:lnTo>
                    <a:pt x="362" y="70"/>
                  </a:lnTo>
                  <a:lnTo>
                    <a:pt x="360" y="69"/>
                  </a:lnTo>
                  <a:lnTo>
                    <a:pt x="355" y="66"/>
                  </a:lnTo>
                  <a:lnTo>
                    <a:pt x="353" y="64"/>
                  </a:lnTo>
                  <a:lnTo>
                    <a:pt x="350" y="62"/>
                  </a:lnTo>
                  <a:lnTo>
                    <a:pt x="342" y="59"/>
                  </a:lnTo>
                  <a:lnTo>
                    <a:pt x="333" y="54"/>
                  </a:lnTo>
                  <a:lnTo>
                    <a:pt x="325" y="51"/>
                  </a:lnTo>
                  <a:lnTo>
                    <a:pt x="316" y="45"/>
                  </a:lnTo>
                  <a:lnTo>
                    <a:pt x="311" y="44"/>
                  </a:lnTo>
                  <a:lnTo>
                    <a:pt x="302" y="43"/>
                  </a:lnTo>
                  <a:lnTo>
                    <a:pt x="300" y="42"/>
                  </a:lnTo>
                  <a:lnTo>
                    <a:pt x="299" y="40"/>
                  </a:lnTo>
                  <a:lnTo>
                    <a:pt x="298" y="38"/>
                  </a:lnTo>
                  <a:lnTo>
                    <a:pt x="292" y="31"/>
                  </a:lnTo>
                  <a:lnTo>
                    <a:pt x="290" y="29"/>
                  </a:lnTo>
                  <a:lnTo>
                    <a:pt x="285" y="27"/>
                  </a:lnTo>
                  <a:lnTo>
                    <a:pt x="283" y="25"/>
                  </a:lnTo>
                  <a:lnTo>
                    <a:pt x="282" y="24"/>
                  </a:lnTo>
                  <a:lnTo>
                    <a:pt x="281" y="21"/>
                  </a:lnTo>
                  <a:lnTo>
                    <a:pt x="278" y="16"/>
                  </a:lnTo>
                  <a:lnTo>
                    <a:pt x="275" y="14"/>
                  </a:lnTo>
                  <a:lnTo>
                    <a:pt x="273" y="12"/>
                  </a:lnTo>
                  <a:lnTo>
                    <a:pt x="268" y="10"/>
                  </a:lnTo>
                  <a:lnTo>
                    <a:pt x="257" y="9"/>
                  </a:lnTo>
                  <a:lnTo>
                    <a:pt x="246" y="8"/>
                  </a:lnTo>
                  <a:lnTo>
                    <a:pt x="226" y="8"/>
                  </a:lnTo>
                  <a:lnTo>
                    <a:pt x="224" y="7"/>
                  </a:lnTo>
                  <a:lnTo>
                    <a:pt x="223" y="6"/>
                  </a:lnTo>
                  <a:lnTo>
                    <a:pt x="220" y="0"/>
                  </a:lnTo>
                </a:path>
              </a:pathLst>
            </a:custGeom>
            <a:noFill/>
            <a:ln w="38100" cap="flat">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4238016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End of Reconstruction</a:t>
            </a:r>
          </a:p>
        </p:txBody>
      </p:sp>
      <p:sp>
        <p:nvSpPr>
          <p:cNvPr id="12291" name="Rectangle 3"/>
          <p:cNvSpPr>
            <a:spLocks noGrp="1" noChangeArrowheads="1"/>
          </p:cNvSpPr>
          <p:nvPr>
            <p:ph type="body" idx="1"/>
          </p:nvPr>
        </p:nvSpPr>
        <p:spPr>
          <a:xfrm>
            <a:off x="6096000" y="1600200"/>
            <a:ext cx="4114800" cy="4495800"/>
          </a:xfrm>
        </p:spPr>
        <p:txBody>
          <a:bodyPr/>
          <a:lstStyle/>
          <a:p>
            <a:pPr eaLnBrk="1" hangingPunct="1">
              <a:buFont typeface="Arial" charset="0"/>
              <a:buChar char="►"/>
              <a:defRPr/>
            </a:pPr>
            <a:r>
              <a:rPr lang="en-US" sz="2800" dirty="0"/>
              <a:t>April 1877</a:t>
            </a:r>
          </a:p>
          <a:p>
            <a:pPr eaLnBrk="1" hangingPunct="1">
              <a:buFont typeface="Arial" charset="0"/>
              <a:buChar char="►"/>
              <a:defRPr/>
            </a:pPr>
            <a:endParaRPr lang="en-US" sz="2800" dirty="0"/>
          </a:p>
          <a:p>
            <a:pPr eaLnBrk="1" hangingPunct="1">
              <a:buFont typeface="Arial" charset="0"/>
              <a:buChar char="►"/>
              <a:defRPr/>
            </a:pPr>
            <a:r>
              <a:rPr lang="en-US" sz="2800" dirty="0"/>
              <a:t>Hayes pulled federal troops out of the </a:t>
            </a:r>
            <a:r>
              <a:rPr lang="en-US" sz="2800" dirty="0" smtClean="0"/>
              <a:t>South.</a:t>
            </a:r>
            <a:endParaRPr lang="en-US" sz="2800" dirty="0"/>
          </a:p>
          <a:p>
            <a:pPr eaLnBrk="1" hangingPunct="1">
              <a:buFont typeface="Arial" charset="0"/>
              <a:buChar char="►"/>
              <a:defRPr/>
            </a:pPr>
            <a:endParaRPr lang="en-US" sz="2800" dirty="0"/>
          </a:p>
          <a:p>
            <a:pPr eaLnBrk="1" hangingPunct="1">
              <a:buFont typeface="Arial" charset="0"/>
              <a:buChar char="►"/>
              <a:defRPr/>
            </a:pPr>
            <a:r>
              <a:rPr lang="en-US" sz="2800" dirty="0"/>
              <a:t>Southern Democrats took control of all state </a:t>
            </a:r>
            <a:r>
              <a:rPr lang="en-US" sz="2800" dirty="0" smtClean="0"/>
              <a:t>legislatures.</a:t>
            </a:r>
            <a:endParaRPr lang="en-US" sz="2800" dirty="0"/>
          </a:p>
        </p:txBody>
      </p:sp>
      <p:pic>
        <p:nvPicPr>
          <p:cNvPr id="46084" name="Picture 5" descr="ha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4" y="1600209"/>
            <a:ext cx="3071813"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57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4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310" y="307259"/>
            <a:ext cx="543877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937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lagguys.com/img/mo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16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0" y="0"/>
            <a:ext cx="11388725" cy="1033272"/>
          </a:xfrm>
        </p:spPr>
        <p:txBody>
          <a:bodyPr/>
          <a:lstStyle/>
          <a:p>
            <a:pPr eaLnBrk="1" hangingPunct="1">
              <a:defRPr/>
            </a:pPr>
            <a:r>
              <a:rPr lang="en-US" dirty="0" smtClean="0"/>
              <a:t>Questions of Reconstruction</a:t>
            </a:r>
          </a:p>
        </p:txBody>
      </p:sp>
      <p:sp>
        <p:nvSpPr>
          <p:cNvPr id="10243" name="Rectangle 3"/>
          <p:cNvSpPr>
            <a:spLocks noGrp="1" noRot="1" noChangeArrowheads="1"/>
          </p:cNvSpPr>
          <p:nvPr>
            <p:ph type="body" idx="4294967295"/>
          </p:nvPr>
        </p:nvSpPr>
        <p:spPr>
          <a:xfrm>
            <a:off x="560439" y="1544156"/>
            <a:ext cx="5648632" cy="4498975"/>
          </a:xfrm>
        </p:spPr>
        <p:txBody>
          <a:bodyPr/>
          <a:lstStyle/>
          <a:p>
            <a:pPr eaLnBrk="1" hangingPunct="1">
              <a:buFont typeface="Arial" charset="0"/>
              <a:buChar char="►"/>
              <a:defRPr/>
            </a:pPr>
            <a:r>
              <a:rPr lang="en-US" dirty="0" smtClean="0"/>
              <a:t>How to rebuild the South after the Civil War?</a:t>
            </a:r>
          </a:p>
          <a:p>
            <a:pPr eaLnBrk="1" hangingPunct="1">
              <a:buFont typeface="Arial" charset="0"/>
              <a:buChar char="►"/>
              <a:defRPr/>
            </a:pPr>
            <a:endParaRPr lang="en-US" dirty="0" smtClean="0"/>
          </a:p>
          <a:p>
            <a:pPr eaLnBrk="1" hangingPunct="1">
              <a:buFont typeface="Arial" charset="0"/>
              <a:buChar char="►"/>
              <a:defRPr/>
            </a:pPr>
            <a:r>
              <a:rPr lang="en-US" dirty="0" smtClean="0"/>
              <a:t>How to readmit the Confederate states to the Union?</a:t>
            </a:r>
          </a:p>
          <a:p>
            <a:pPr eaLnBrk="1" hangingPunct="1">
              <a:buFont typeface="Arial" charset="0"/>
              <a:buChar char="►"/>
              <a:defRPr/>
            </a:pPr>
            <a:endParaRPr lang="en-US" dirty="0"/>
          </a:p>
          <a:p>
            <a:pPr eaLnBrk="1" hangingPunct="1">
              <a:buFont typeface="Arial" charset="0"/>
              <a:buChar char="►"/>
              <a:defRPr/>
            </a:pPr>
            <a:r>
              <a:rPr lang="en-US" dirty="0" smtClean="0"/>
              <a:t>Are we forgetting anything?</a:t>
            </a:r>
          </a:p>
        </p:txBody>
      </p:sp>
      <p:pic>
        <p:nvPicPr>
          <p:cNvPr id="12292" name="Picture 5" descr="Richmond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4" y="2971800"/>
            <a:ext cx="342741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4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dirty="0" smtClean="0"/>
              <a:t>Lincoln’s Ten Percent Plan</a:t>
            </a:r>
          </a:p>
        </p:txBody>
      </p:sp>
      <p:sp>
        <p:nvSpPr>
          <p:cNvPr id="12291" name="Rectangle 3"/>
          <p:cNvSpPr>
            <a:spLocks noGrp="1" noRot="1" noChangeArrowheads="1"/>
          </p:cNvSpPr>
          <p:nvPr>
            <p:ph type="body" idx="1"/>
          </p:nvPr>
        </p:nvSpPr>
        <p:spPr>
          <a:xfrm>
            <a:off x="927921" y="1619865"/>
            <a:ext cx="10570905" cy="4114800"/>
          </a:xfrm>
        </p:spPr>
        <p:txBody>
          <a:bodyPr/>
          <a:lstStyle/>
          <a:p>
            <a:pPr eaLnBrk="1" hangingPunct="1">
              <a:buFont typeface="Arial" charset="0"/>
              <a:buChar char="►"/>
              <a:defRPr/>
            </a:pPr>
            <a:r>
              <a:rPr lang="en-US" sz="4000" dirty="0" smtClean="0"/>
              <a:t>Offer amnesty (pardon) to those willing to take a loyalty oath to the United States.</a:t>
            </a:r>
          </a:p>
          <a:p>
            <a:pPr eaLnBrk="1" hangingPunct="1">
              <a:buFont typeface="Arial" charset="0"/>
              <a:buChar char="►"/>
              <a:defRPr/>
            </a:pPr>
            <a:endParaRPr lang="en-US" sz="4000" dirty="0" smtClean="0"/>
          </a:p>
          <a:p>
            <a:pPr eaLnBrk="1" hangingPunct="1">
              <a:buFont typeface="Arial" charset="0"/>
              <a:buChar char="►"/>
              <a:defRPr/>
            </a:pPr>
            <a:r>
              <a:rPr lang="en-US" sz="4000" dirty="0" smtClean="0"/>
              <a:t>10 percent of the population must take the oath = readmission as a state.</a:t>
            </a:r>
          </a:p>
        </p:txBody>
      </p:sp>
    </p:spTree>
    <p:extLst>
      <p:ext uri="{BB962C8B-B14F-4D97-AF65-F5344CB8AC3E}">
        <p14:creationId xmlns:p14="http://schemas.microsoft.com/office/powerpoint/2010/main" val="2817881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914400" y="0"/>
            <a:ext cx="10363200" cy="1143000"/>
          </a:xfrm>
        </p:spPr>
        <p:txBody>
          <a:bodyPr/>
          <a:lstStyle/>
          <a:p>
            <a:pPr eaLnBrk="1" hangingPunct="1"/>
            <a:r>
              <a:rPr lang="en-US" altLang="en-US" sz="5400" dirty="0" smtClean="0"/>
              <a:t>Wade-Davis Bill</a:t>
            </a:r>
          </a:p>
        </p:txBody>
      </p:sp>
      <p:sp>
        <p:nvSpPr>
          <p:cNvPr id="17410" name="Rectangle 2"/>
          <p:cNvSpPr>
            <a:spLocks noGrp="1" noChangeArrowheads="1"/>
          </p:cNvSpPr>
          <p:nvPr>
            <p:ph type="body" sz="half" idx="2"/>
          </p:nvPr>
        </p:nvSpPr>
        <p:spPr>
          <a:xfrm>
            <a:off x="5102942" y="2095500"/>
            <a:ext cx="6690852" cy="3810000"/>
          </a:xfrm>
        </p:spPr>
        <p:txBody>
          <a:bodyPr/>
          <a:lstStyle/>
          <a:p>
            <a:pPr eaLnBrk="1" hangingPunct="1">
              <a:lnSpc>
                <a:spcPct val="95000"/>
              </a:lnSpc>
              <a:spcBef>
                <a:spcPct val="25000"/>
              </a:spcBef>
              <a:buClr>
                <a:srgbClr val="CC9900"/>
              </a:buClr>
              <a:buSzPct val="65000"/>
              <a:buFont typeface="Monotype Sorts" pitchFamily="2" charset="2"/>
              <a:buChar char="©"/>
            </a:pPr>
            <a:r>
              <a:rPr lang="en-US" altLang="en-US" sz="3600" dirty="0" smtClean="0">
                <a:latin typeface="Arial" charset="0"/>
              </a:rPr>
              <a:t>Radical Republicans in Congress saw Lincoln’s plan as a threat to their authority and they wanted to punish the South.</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2" y="1676400"/>
            <a:ext cx="452543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5696593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711200" y="1701579"/>
            <a:ext cx="10769600" cy="4242021"/>
          </a:xfrm>
        </p:spPr>
        <p:txBody>
          <a:bodyPr/>
          <a:lstStyle/>
          <a:p>
            <a:pPr eaLnBrk="1" hangingPunct="1">
              <a:lnSpc>
                <a:spcPct val="70000"/>
              </a:lnSpc>
              <a:spcBef>
                <a:spcPct val="25000"/>
              </a:spcBef>
              <a:buClr>
                <a:srgbClr val="CC9900"/>
              </a:buClr>
              <a:buSzPct val="65000"/>
              <a:buFont typeface="Monotype Sorts" pitchFamily="2" charset="2"/>
              <a:buChar char="©"/>
            </a:pPr>
            <a:r>
              <a:rPr lang="en-US" altLang="en-US" sz="4000" dirty="0" smtClean="0">
                <a:latin typeface="Arial" charset="0"/>
              </a:rPr>
              <a:t>Southern states had to pay Confederate debt.</a:t>
            </a:r>
          </a:p>
          <a:p>
            <a:pPr lvl="1" eaLnBrk="1" hangingPunct="1">
              <a:lnSpc>
                <a:spcPct val="70000"/>
              </a:lnSpc>
              <a:spcBef>
                <a:spcPct val="25000"/>
              </a:spcBef>
              <a:buClr>
                <a:srgbClr val="CC9900"/>
              </a:buClr>
              <a:buSzPct val="65000"/>
              <a:buFont typeface="Monotype Sorts" pitchFamily="2" charset="2"/>
              <a:buChar char="©"/>
            </a:pPr>
            <a:endParaRPr lang="en-US" altLang="en-US" sz="3600" dirty="0" smtClean="0">
              <a:latin typeface="Arial" charset="0"/>
            </a:endParaRPr>
          </a:p>
          <a:p>
            <a:pPr lvl="1" eaLnBrk="1" hangingPunct="1">
              <a:lnSpc>
                <a:spcPct val="70000"/>
              </a:lnSpc>
              <a:spcBef>
                <a:spcPct val="25000"/>
              </a:spcBef>
              <a:buClr>
                <a:srgbClr val="CC9900"/>
              </a:buClr>
              <a:buSzPct val="65000"/>
              <a:buFont typeface="Monotype Sorts" pitchFamily="2" charset="2"/>
              <a:buChar char="©"/>
            </a:pPr>
            <a:r>
              <a:rPr lang="en-US" altLang="en-US" sz="3600" dirty="0" smtClean="0">
                <a:latin typeface="Arial" charset="0"/>
              </a:rPr>
              <a:t>Required ex-Con. to take an ironclad oath of loyalty.</a:t>
            </a:r>
          </a:p>
          <a:p>
            <a:pPr lvl="1" eaLnBrk="1" hangingPunct="1">
              <a:lnSpc>
                <a:spcPct val="70000"/>
              </a:lnSpc>
              <a:spcBef>
                <a:spcPct val="25000"/>
              </a:spcBef>
              <a:buClr>
                <a:srgbClr val="CC9900"/>
              </a:buClr>
              <a:buSzPct val="65000"/>
              <a:buFont typeface="Monotype Sorts" pitchFamily="2" charset="2"/>
              <a:buChar char="©"/>
            </a:pPr>
            <a:endParaRPr lang="en-US" altLang="en-US" sz="3600" dirty="0" smtClean="0">
              <a:latin typeface="Arial" charset="0"/>
            </a:endParaRPr>
          </a:p>
          <a:p>
            <a:pPr lvl="1" eaLnBrk="1" hangingPunct="1">
              <a:lnSpc>
                <a:spcPct val="70000"/>
              </a:lnSpc>
              <a:spcBef>
                <a:spcPct val="25000"/>
              </a:spcBef>
              <a:buClr>
                <a:srgbClr val="CC9900"/>
              </a:buClr>
              <a:buSzPct val="65000"/>
              <a:buFont typeface="Monotype Sorts" pitchFamily="2" charset="2"/>
              <a:buChar char="©"/>
            </a:pPr>
            <a:r>
              <a:rPr lang="en-US" altLang="en-US" sz="3600" dirty="0" smtClean="0">
                <a:latin typeface="Arial" charset="0"/>
              </a:rPr>
              <a:t>Lincoln blocked the plan.</a:t>
            </a:r>
          </a:p>
        </p:txBody>
      </p:sp>
    </p:spTree>
    <p:extLst>
      <p:ext uri="{BB962C8B-B14F-4D97-AF65-F5344CB8AC3E}">
        <p14:creationId xmlns:p14="http://schemas.microsoft.com/office/powerpoint/2010/main" val="325797216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additive="base">
                                        <p:cTn id="13"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additive="base">
                                        <p:cTn id="19"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664</Words>
  <Application>Microsoft Office PowerPoint</Application>
  <PresentationFormat>Widescreen</PresentationFormat>
  <Paragraphs>112</Paragraphs>
  <Slides>34</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34</vt:i4>
      </vt:variant>
    </vt:vector>
  </HeadingPairs>
  <TitlesOfParts>
    <vt:vector size="47" baseType="lpstr">
      <vt:lpstr>Arial</vt:lpstr>
      <vt:lpstr>Calibri</vt:lpstr>
      <vt:lpstr>Monotype Sorts</vt:lpstr>
      <vt:lpstr>Tahoma</vt:lpstr>
      <vt:lpstr>Wingdings</vt:lpstr>
      <vt:lpstr>Compass</vt:lpstr>
      <vt:lpstr>2_Compass</vt:lpstr>
      <vt:lpstr>3_Compass</vt:lpstr>
      <vt:lpstr>4_Compass</vt:lpstr>
      <vt:lpstr>5_Compass</vt:lpstr>
      <vt:lpstr>6_Compass</vt:lpstr>
      <vt:lpstr>7_Compass</vt:lpstr>
      <vt:lpstr>8_Compass</vt:lpstr>
      <vt:lpstr>Reconstruction</vt:lpstr>
      <vt:lpstr>State of the South</vt:lpstr>
      <vt:lpstr>PowerPoint Presentation</vt:lpstr>
      <vt:lpstr>PowerPoint Presentation</vt:lpstr>
      <vt:lpstr>PowerPoint Presentation</vt:lpstr>
      <vt:lpstr>Questions of Reconstruction</vt:lpstr>
      <vt:lpstr>Lincoln’s Ten Percent Plan</vt:lpstr>
      <vt:lpstr>Wade-Davis Bill</vt:lpstr>
      <vt:lpstr>PowerPoint Presentation</vt:lpstr>
      <vt:lpstr>Johnson’s Reconstruction Plan</vt:lpstr>
      <vt:lpstr>Black Codes</vt:lpstr>
      <vt:lpstr>Radical Republicans</vt:lpstr>
      <vt:lpstr>PowerPoint Presentation</vt:lpstr>
      <vt:lpstr>*Fourteenth Amendment</vt:lpstr>
      <vt:lpstr>*Military Reconstruction Act</vt:lpstr>
      <vt:lpstr>*Military Reconstruction Act</vt:lpstr>
      <vt:lpstr>*Fifteenth Amendment</vt:lpstr>
      <vt:lpstr>*Freedmen’s Bureau</vt:lpstr>
      <vt:lpstr>Freedmen’s Bureau</vt:lpstr>
      <vt:lpstr>Freedmen’s Bureau</vt:lpstr>
      <vt:lpstr>Impeachment of Johnson</vt:lpstr>
      <vt:lpstr>Impeachment of Johnson (1868)</vt:lpstr>
      <vt:lpstr>Sharecropping</vt:lpstr>
      <vt:lpstr>Sharecropping</vt:lpstr>
      <vt:lpstr>PowerPoint Presentation</vt:lpstr>
      <vt:lpstr>Carpetbaggers</vt:lpstr>
      <vt:lpstr>Scalawags</vt:lpstr>
      <vt:lpstr>Ku Klux Klan</vt:lpstr>
      <vt:lpstr>Goals of the KKK</vt:lpstr>
      <vt:lpstr>Tactics of the KKK</vt:lpstr>
      <vt:lpstr>Letter to the U.S. Senate</vt:lpstr>
      <vt:lpstr>Election of 1876</vt:lpstr>
      <vt:lpstr>PowerPoint Presentation</vt:lpstr>
      <vt:lpstr>End of Reconstruction</vt:lpstr>
    </vt:vector>
  </TitlesOfParts>
  <Company>Spring 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Nichols, Samuel</dc:creator>
  <cp:lastModifiedBy>Wood-Sponsel, Catherine</cp:lastModifiedBy>
  <cp:revision>17</cp:revision>
  <dcterms:created xsi:type="dcterms:W3CDTF">2014-05-20T16:13:27Z</dcterms:created>
  <dcterms:modified xsi:type="dcterms:W3CDTF">2014-05-23T17:04:39Z</dcterms:modified>
</cp:coreProperties>
</file>