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7E9079-536F-4522-85CC-F9D2B7A2646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781577-14A5-47C5-97CB-C6B23BC089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kcet/andrewjackson/edu/vide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the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</a:t>
            </a:r>
            <a:r>
              <a:rPr lang="en-US" smtClean="0"/>
              <a:t>the Bank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Watch the following video…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hlinkClick r:id="rId2"/>
              </a:rPr>
              <a:t>http://www.pbs.org/kcet/andrewjackson/edu/video.html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National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120650"/>
            <a:r>
              <a:rPr lang="en-US" sz="4000" b="0" dirty="0" smtClean="0">
                <a:solidFill>
                  <a:srgbClr val="003300"/>
                </a:solidFill>
                <a:latin typeface="Verdana" pitchFamily="34" charset="0"/>
              </a:rPr>
              <a:t>The </a:t>
            </a:r>
            <a:r>
              <a:rPr lang="en-US" sz="4000" dirty="0" smtClean="0">
                <a:solidFill>
                  <a:srgbClr val="003300"/>
                </a:solidFill>
                <a:latin typeface="Verdana" pitchFamily="34" charset="0"/>
              </a:rPr>
              <a:t>Second Bank of the United States </a:t>
            </a:r>
            <a:r>
              <a:rPr lang="en-US" sz="4000" b="0" dirty="0" smtClean="0">
                <a:solidFill>
                  <a:srgbClr val="003300"/>
                </a:solidFill>
                <a:latin typeface="Verdana" pitchFamily="34" charset="0"/>
              </a:rPr>
              <a:t>was a national bank overseen by the federal government to regulate state banks.</a:t>
            </a:r>
          </a:p>
          <a:p>
            <a:pPr marL="120650"/>
            <a:endParaRPr lang="en-US" sz="1000" b="0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69913" lvl="1">
              <a:buFontTx/>
              <a:buChar char="•"/>
            </a:pPr>
            <a:r>
              <a:rPr lang="en-US" b="0" dirty="0" smtClean="0">
                <a:solidFill>
                  <a:srgbClr val="003300"/>
                </a:solidFill>
                <a:latin typeface="Verdana" pitchFamily="34" charset="0"/>
              </a:rPr>
              <a:t>Established in 1816 and given a 20-year charter</a:t>
            </a:r>
          </a:p>
          <a:p>
            <a:pPr marL="569913" lvl="1">
              <a:buFontTx/>
              <a:buChar char="•"/>
            </a:pPr>
            <a:endParaRPr lang="en-US" b="0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69913" lvl="1">
              <a:buFontTx/>
              <a:buChar char="•"/>
            </a:pPr>
            <a:r>
              <a:rPr lang="en-US" b="0" dirty="0" smtClean="0">
                <a:solidFill>
                  <a:srgbClr val="003300"/>
                </a:solidFill>
                <a:latin typeface="Verdana" pitchFamily="34" charset="0"/>
              </a:rPr>
              <a:t>Opponents (including Jackson) thought that the Constitution did not give Congress the authority to create the bank.</a:t>
            </a:r>
          </a:p>
          <a:p>
            <a:pPr marL="569913" lvl="1">
              <a:buFontTx/>
              <a:buChar char="•"/>
            </a:pPr>
            <a:endParaRPr lang="en-US" b="0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69913" lvl="1">
              <a:buFontTx/>
              <a:buChar char="•"/>
            </a:pPr>
            <a:r>
              <a:rPr lang="en-US" b="0" dirty="0" smtClean="0">
                <a:solidFill>
                  <a:srgbClr val="003300"/>
                </a:solidFill>
                <a:latin typeface="Verdana" pitchFamily="34" charset="0"/>
              </a:rPr>
              <a:t>Opponents recognized that state banks were more inclined to make loans to poorer farmers in the South and West—the very people who supported Jackson.</a:t>
            </a:r>
          </a:p>
          <a:p>
            <a:pPr marL="569913" lvl="1">
              <a:buFontTx/>
              <a:buChar char="•"/>
            </a:pPr>
            <a:endParaRPr lang="en-US" b="0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69913" lvl="1">
              <a:buFontTx/>
              <a:buChar char="•"/>
            </a:pPr>
            <a:r>
              <a:rPr lang="en-US" b="0" dirty="0" smtClean="0">
                <a:solidFill>
                  <a:srgbClr val="003300"/>
                </a:solidFill>
                <a:latin typeface="Verdana" pitchFamily="34" charset="0"/>
              </a:rPr>
              <a:t>By contrast, they viewed the bank as an institution devoted to the interests of wealthy northern corporations.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the Bank…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lnSpc>
                <a:spcPct val="90000"/>
              </a:lnSpc>
            </a:pPr>
            <a:r>
              <a:rPr lang="en-US" sz="3200" dirty="0" smtClean="0"/>
              <a:t>In 1832, an election year, Jackson vetoed a bill to extend the bank’s charter. </a:t>
            </a:r>
          </a:p>
          <a:p>
            <a:pPr marL="228600" indent="-228600">
              <a:lnSpc>
                <a:spcPct val="90000"/>
              </a:lnSpc>
            </a:pPr>
            <a:r>
              <a:rPr lang="en-US" sz="3200" dirty="0" smtClean="0"/>
              <a:t>When </a:t>
            </a:r>
            <a:r>
              <a:rPr lang="en-US" sz="3200" dirty="0" smtClean="0"/>
              <a:t>Henry Clay challenged Jackson for the presidency, the controversy over the bank became a major campaign issue.</a:t>
            </a:r>
          </a:p>
          <a:p>
            <a:pPr marL="228600" indent="-228600">
              <a:lnSpc>
                <a:spcPct val="90000"/>
              </a:lnSpc>
            </a:pPr>
            <a:r>
              <a:rPr lang="en-US" sz="3200" dirty="0" smtClean="0"/>
              <a:t>Jackson </a:t>
            </a:r>
            <a:r>
              <a:rPr lang="en-US" sz="3200" dirty="0" smtClean="0"/>
              <a:t>won re-election, defeating Clay in a landslide</a:t>
            </a:r>
            <a:r>
              <a:rPr lang="en-US" sz="3200" dirty="0" smtClean="0"/>
              <a:t>.</a:t>
            </a:r>
          </a:p>
          <a:p>
            <a:pPr marL="228600" indent="-228600">
              <a:lnSpc>
                <a:spcPct val="90000"/>
              </a:lnSpc>
            </a:pPr>
            <a:r>
              <a:rPr lang="en-US" sz="3200" dirty="0" smtClean="0"/>
              <a:t>After his re-election, Jackson ordered the money taken out of the bank and deposited in select state banks.</a:t>
            </a:r>
          </a:p>
          <a:p>
            <a:pPr marL="228600" indent="-228600">
              <a:lnSpc>
                <a:spcPct val="90000"/>
              </a:lnSpc>
            </a:pPr>
            <a:r>
              <a:rPr lang="en-US" sz="3200" dirty="0" smtClean="0"/>
              <a:t>In </a:t>
            </a:r>
            <a:r>
              <a:rPr lang="en-US" sz="3200" dirty="0" smtClean="0"/>
              <a:t>1836 the Second Bank of the United States was reduced to just another state bank.</a:t>
            </a:r>
          </a:p>
          <a:p>
            <a:pPr marL="228600" indent="-228600">
              <a:lnSpc>
                <a:spcPct val="90000"/>
              </a:lnSpc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</a:t>
            </a:r>
            <a:endParaRPr lang="en-US" dirty="0"/>
          </a:p>
        </p:txBody>
      </p:sp>
      <p:pic>
        <p:nvPicPr>
          <p:cNvPr id="1026" name="Picture 2" descr="jacksonbankmon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5140794" cy="405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3600" y="1874520"/>
          <a:ext cx="2819400" cy="44805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487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“… some of the powers and privileges possessed by the existing bank are </a:t>
                      </a:r>
                      <a:r>
                        <a:rPr lang="en-US" sz="1400" i="1">
                          <a:latin typeface="Times New Roman"/>
                          <a:ea typeface="Times New Roman"/>
                        </a:rPr>
                        <a:t>unauthorized (not given permission)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by the Constitution and dangerous to the </a:t>
                      </a:r>
                      <a:r>
                        <a:rPr lang="en-US" sz="1400" i="1">
                          <a:latin typeface="Times New Roman"/>
                          <a:ea typeface="Times New Roman"/>
                        </a:rPr>
                        <a:t>liberties (freedoms)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of the people…”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President Andrew Jackson, Veto of the Bank Charter, 1830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“… It appears that more than a fourth part is owned by foreigners and the </a:t>
                      </a:r>
                      <a:r>
                        <a:rPr lang="en-US" sz="1400" i="1">
                          <a:latin typeface="Times New Roman"/>
                          <a:ea typeface="Times New Roman"/>
                        </a:rPr>
                        <a:t>residue (rest)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is held by a few hundred of our own citizens, </a:t>
                      </a:r>
                      <a:r>
                        <a:rPr lang="en-US" sz="1400" i="1">
                          <a:latin typeface="Times New Roman"/>
                          <a:ea typeface="Times New Roman"/>
                        </a:rPr>
                        <a:t>chiefly (mainly)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the richest class.”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President Andrew Jackson, Veto of the Bank Charter, 1830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“… It is easy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to conceive (see)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that great evils to our country…might flow from such power in the hands of a few men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irresponsible (not held responsible)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to the people.”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-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Andrew Jackson’s Bank Veto Message to Congress 1832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</a:t>
            </a:r>
            <a:endParaRPr lang="en-US" dirty="0"/>
          </a:p>
        </p:txBody>
      </p:sp>
      <p:pic>
        <p:nvPicPr>
          <p:cNvPr id="2050" name="Picture 2" descr="kingandr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3352800" cy="464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828800"/>
          <a:ext cx="4114800" cy="457200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18789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“…since the adoption of the Constitution, a bank has existed under the authority of the federal government for thirty-three out of forty years; during which time public and private credit have been maintained…fully equal to what has existed in any nation in the world…”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</a:rPr>
                        <a:t>– G. McDuffie, Chairman of the House Ways &amp; Means Committee, 1830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“… It manifestly seeks to </a:t>
                      </a:r>
                      <a:r>
                        <a:rPr lang="en-US" sz="1600" i="1">
                          <a:latin typeface="Times New Roman"/>
                          <a:ea typeface="Times New Roman"/>
                        </a:rPr>
                        <a:t>inflame (stir up)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 the poor against the rich.  It attacks whole classes of the people for the purposes of turning against them the other classes.”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</a:rPr>
                        <a:t>–Daniel Webster’s Reply to Jackson’s Bank Veto Message, 1832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“…Its effects will be felt in the price of lands, in the price of crops, in the products of labor, in the </a:t>
                      </a: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repression (holding back)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of enterprise, and in embarrassment to every kind of business and occupation…”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- Daniel Webster, Speech to Senate, 1832 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the Bank is dead and buried…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year </a:t>
            </a:r>
            <a:r>
              <a:rPr lang="en-US" dirty="0" smtClean="0"/>
              <a:t>after Jackson left office, the country experienced a financial crisis that many people directly attribute to the death of the bank.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 smtClean="0"/>
              <a:t>things done with the best intentions can have negative consequences.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553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Battle of the Bank</vt:lpstr>
      <vt:lpstr>Battle of the Bank</vt:lpstr>
      <vt:lpstr>2nd National Bank</vt:lpstr>
      <vt:lpstr>Death of the Bank…</vt:lpstr>
      <vt:lpstr>Political Cartoon</vt:lpstr>
      <vt:lpstr>Political Cartoon</vt:lpstr>
      <vt:lpstr>After the Bank is dead and buried…</vt:lpstr>
    </vt:vector>
  </TitlesOfParts>
  <Company>Springbranch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Bank</dc:title>
  <dc:creator>ENGLANDA</dc:creator>
  <cp:lastModifiedBy>ENGLANDA</cp:lastModifiedBy>
  <cp:revision>2</cp:revision>
  <dcterms:created xsi:type="dcterms:W3CDTF">2012-11-13T16:03:52Z</dcterms:created>
  <dcterms:modified xsi:type="dcterms:W3CDTF">2012-11-13T16:12:16Z</dcterms:modified>
</cp:coreProperties>
</file>