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68" r:id="rId3"/>
    <p:sldId id="259" r:id="rId4"/>
    <p:sldId id="260" r:id="rId5"/>
    <p:sldId id="261" r:id="rId6"/>
    <p:sldId id="257" r:id="rId7"/>
    <p:sldId id="262" r:id="rId8"/>
    <p:sldId id="263" r:id="rId9"/>
    <p:sldId id="264" r:id="rId10"/>
    <p:sldId id="266" r:id="rId11"/>
    <p:sldId id="26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BFB"/>
    <a:srgbClr val="0000CC"/>
    <a:srgbClr val="99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08" y="-2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4CBEAF9-9E58-4CC8-A6FF-6DD8A58DEEA4}" type="datetimeFigureOut">
              <a:rPr lang="en-US" smtClean="0"/>
              <a:pPr/>
              <a:t>11/16/2012</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a:lstStyle/>
          <a:p>
            <a:fld id="{CA15C064-DD44-4CAC-873E-2D1F54821676}" type="slidenum">
              <a:rPr kumimoji="0" lang="en-US" smtClean="0"/>
              <a:pPr/>
              <a:t>‹#›</a:t>
            </a:fld>
            <a:endParaRPr kumimoji="0"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pPr/>
              <a:t>11/16/2012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pPr/>
              <a:t>11/16/2012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pPr/>
              <a:t>11/16/2012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dirty="0"/>
          </a:p>
        </p:txBody>
      </p:sp>
    </p:spTree>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pPr/>
              <a:t>11/16/2012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6416675"/>
            <a:ext cx="762000" cy="365125"/>
          </a:xfrm>
        </p:spPr>
        <p:txBody>
          <a:bodyPr/>
          <a:lstStyle/>
          <a:p>
            <a:fld id="{CA15C064-DD44-4CAC-873E-2D1F54821676}"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CBEAF9-9E58-4CC8-A6FF-6DD8A58DEEA4}" type="datetimeFigureOut">
              <a:rPr lang="en-US" smtClean="0"/>
              <a:pPr/>
              <a:t>11/16/2012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CBEAF9-9E58-4CC8-A6FF-6DD8A58DEEA4}" type="datetimeFigureOut">
              <a:rPr lang="en-US" smtClean="0"/>
              <a:pPr/>
              <a:t>11/16/2012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CA15C064-DD44-4CAC-873E-2D1F54821676}" type="slidenum">
              <a:rPr kumimoji="0" lang="en-US" smtClean="0"/>
              <a:pPr/>
              <a:t>‹#›</a:t>
            </a:fld>
            <a:endParaRPr kumimoji="0" lang="en-US" dirty="0"/>
          </a:p>
        </p:txBody>
      </p:sp>
    </p:spTree>
  </p:cSld>
  <p:clrMapOvr>
    <a:masterClrMapping/>
  </p:clrMapOvr>
  <p:transition>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CBEAF9-9E58-4CC8-A6FF-6DD8A58DEEA4}" type="datetimeFigureOut">
              <a:rPr lang="en-US" smtClean="0"/>
              <a:pPr/>
              <a:t>11/16/2012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CA15C064-DD44-4CAC-873E-2D1F54821676}" type="slidenum">
              <a:rPr kumimoji="0" lang="en-US" smtClean="0"/>
              <a:pPr/>
              <a:t>‹#›</a:t>
            </a:fld>
            <a:endParaRPr kumimoji="0" lang="en-US"/>
          </a:p>
        </p:txBody>
      </p:sp>
      <p:pic>
        <p:nvPicPr>
          <p:cNvPr id="6" name="Picture 5" descr="scroll.jpg"/>
          <p:cNvPicPr>
            <a:picLocks noChangeAspect="1"/>
          </p:cNvPicPr>
          <p:nvPr userDrawn="1"/>
        </p:nvPicPr>
        <p:blipFill>
          <a:blip r:embed="rId2" cstate="print">
            <a:duotone>
              <a:schemeClr val="accent1">
                <a:shade val="45000"/>
                <a:satMod val="135000"/>
              </a:schemeClr>
              <a:prstClr val="white"/>
            </a:duotone>
          </a:blip>
          <a:stretch>
            <a:fillRect/>
          </a:stretch>
        </p:blipFill>
        <p:spPr>
          <a:xfrm rot="5400000">
            <a:off x="1121278" y="-1273678"/>
            <a:ext cx="6901446" cy="9144002"/>
          </a:xfrm>
          <a:prstGeom prst="rect">
            <a:avLst/>
          </a:prstGeom>
        </p:spPr>
      </p:pic>
    </p:spTree>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BEAF9-9E58-4CC8-A6FF-6DD8A58DEEA4}" type="datetimeFigureOut">
              <a:rPr lang="en-US" smtClean="0"/>
              <a:pPr/>
              <a:t>11/16/2012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CA15C064-DD44-4CAC-873E-2D1F54821676}" type="slidenum">
              <a:rPr kumimoji="0" lang="en-US" smtClean="0"/>
              <a:pPr/>
              <a:t>‹#›</a:t>
            </a:fld>
            <a:endParaRPr kumimoji="0" lang="en-US"/>
          </a:p>
        </p:txBody>
      </p:sp>
      <p:pic>
        <p:nvPicPr>
          <p:cNvPr id="5" name="Picture 4" descr="scroll.jpg"/>
          <p:cNvPicPr>
            <a:picLocks noChangeAspect="1"/>
          </p:cNvPicPr>
          <p:nvPr userDrawn="1"/>
        </p:nvPicPr>
        <p:blipFill>
          <a:blip r:embed="rId2" cstate="print">
            <a:duotone>
              <a:schemeClr val="accent1">
                <a:shade val="45000"/>
                <a:satMod val="135000"/>
              </a:schemeClr>
              <a:prstClr val="white"/>
            </a:duotone>
          </a:blip>
          <a:stretch>
            <a:fillRect/>
          </a:stretch>
        </p:blipFill>
        <p:spPr>
          <a:xfrm rot="5400000">
            <a:off x="1045077" y="-1197475"/>
            <a:ext cx="7053848" cy="9144002"/>
          </a:xfrm>
          <a:prstGeom prst="rect">
            <a:avLst/>
          </a:prstGeom>
        </p:spPr>
      </p:pic>
    </p:spTree>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CBEAF9-9E58-4CC8-A6FF-6DD8A58DEEA4}" type="datetimeFigureOut">
              <a:rPr lang="en-US" smtClean="0"/>
              <a:pPr/>
              <a:t>11/16/2012</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CBEAF9-9E58-4CC8-A6FF-6DD8A58DEEA4}" type="datetimeFigureOut">
              <a:rPr lang="en-US" smtClean="0"/>
              <a:pPr/>
              <a:t>11/16/2012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lgn="l" eaLnBrk="1" latinLnBrk="0" hangingPunct="1"/>
            <a:fld id="{74CBEAF9-9E58-4CC8-A6FF-6DD8A58DEEA4}" type="datetimeFigureOut">
              <a:rPr lang="en-US" smtClean="0"/>
              <a:pPr algn="l" eaLnBrk="1" latinLnBrk="0" hangingPunct="1"/>
              <a:t>11/16/2012</a:t>
            </a:fld>
            <a:endParaRPr lang="en-US" dirty="0">
              <a:solidFill>
                <a:schemeClr val="accent1">
                  <a:shade val="75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lgn="r" eaLnBrk="1" latinLnBrk="0" hangingPunct="1"/>
            <a:endParaRPr kumimoji="0" lang="en-US" dirty="0">
              <a:solidFill>
                <a:schemeClr val="accent1">
                  <a:shade val="75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A15C064-DD44-4CAC-873E-2D1F54821676}" type="slidenum">
              <a:rPr kumimoji="0" lang="en-US" smtClean="0"/>
              <a:pPr/>
              <a:t>‹#›</a:t>
            </a:fld>
            <a:endParaRPr kumimoji="0" lang="en-US" dirty="0">
              <a:solidFill>
                <a:schemeClr val="accent1">
                  <a:shade val="75000"/>
                </a:schemeClr>
              </a:solidFill>
            </a:endParaRPr>
          </a:p>
        </p:txBody>
      </p:sp>
      <p:sp>
        <p:nvSpPr>
          <p:cNvPr id="7" name="Rectangle 7"/>
          <p:cNvSpPr>
            <a:spLocks noChangeArrowheads="1"/>
          </p:cNvSpPr>
          <p:nvPr/>
        </p:nvSpPr>
        <p:spPr bwMode="auto">
          <a:xfrm>
            <a:off x="0" y="-152400"/>
            <a:ext cx="9144000" cy="533400"/>
          </a:xfrm>
          <a:prstGeom prst="rect">
            <a:avLst/>
          </a:prstGeom>
          <a:solidFill>
            <a:srgbClr val="F7FBFB"/>
          </a:solidFill>
          <a:ln w="9525">
            <a:noFill/>
            <a:miter lim="800000"/>
            <a:headEnd/>
            <a:tailEnd/>
          </a:ln>
          <a:effectLst/>
        </p:spPr>
        <p:txBody>
          <a:bodyPr wrap="none" anchor="ctr"/>
          <a:lstStyle/>
          <a:p>
            <a:pPr algn="ctr"/>
            <a:endParaRPr lang="en-US"/>
          </a:p>
        </p:txBody>
      </p:sp>
      <p:sp>
        <p:nvSpPr>
          <p:cNvPr id="8" name="Rectangle 8"/>
          <p:cNvSpPr>
            <a:spLocks noChangeArrowheads="1"/>
          </p:cNvSpPr>
          <p:nvPr/>
        </p:nvSpPr>
        <p:spPr bwMode="auto">
          <a:xfrm>
            <a:off x="0" y="-152400"/>
            <a:ext cx="304800" cy="7010400"/>
          </a:xfrm>
          <a:prstGeom prst="rect">
            <a:avLst/>
          </a:prstGeom>
          <a:solidFill>
            <a:srgbClr val="F7FBFB"/>
          </a:solidFill>
          <a:ln w="9525">
            <a:noFill/>
            <a:miter lim="800000"/>
            <a:headEnd/>
            <a:tailEnd/>
          </a:ln>
          <a:effectLst/>
        </p:spPr>
        <p:txBody>
          <a:bodyPr wrap="none" anchor="ctr"/>
          <a:lstStyle/>
          <a:p>
            <a:endParaRPr lang="en-US"/>
          </a:p>
        </p:txBody>
      </p:sp>
      <p:sp>
        <p:nvSpPr>
          <p:cNvPr id="9" name="Rectangle 9"/>
          <p:cNvSpPr>
            <a:spLocks noChangeArrowheads="1"/>
          </p:cNvSpPr>
          <p:nvPr/>
        </p:nvSpPr>
        <p:spPr bwMode="auto">
          <a:xfrm>
            <a:off x="8839200" y="-152400"/>
            <a:ext cx="304800" cy="7010400"/>
          </a:xfrm>
          <a:prstGeom prst="rect">
            <a:avLst/>
          </a:prstGeom>
          <a:solidFill>
            <a:srgbClr val="F7FBFB"/>
          </a:solidFill>
          <a:ln w="9525">
            <a:noFill/>
            <a:miter lim="800000"/>
            <a:headEnd/>
            <a:tailEnd/>
          </a:ln>
          <a:effectLst/>
        </p:spPr>
        <p:txBody>
          <a:bodyPr wrap="none" anchor="ctr"/>
          <a:lstStyle/>
          <a:p>
            <a:endParaRPr lang="en-US"/>
          </a:p>
        </p:txBody>
      </p:sp>
      <p:sp>
        <p:nvSpPr>
          <p:cNvPr id="10" name="Rectangle 10"/>
          <p:cNvSpPr>
            <a:spLocks noChangeArrowheads="1"/>
          </p:cNvSpPr>
          <p:nvPr/>
        </p:nvSpPr>
        <p:spPr bwMode="auto">
          <a:xfrm>
            <a:off x="0" y="6629400"/>
            <a:ext cx="9144000" cy="228600"/>
          </a:xfrm>
          <a:prstGeom prst="rect">
            <a:avLst/>
          </a:prstGeom>
          <a:solidFill>
            <a:srgbClr val="F7FBFB"/>
          </a:solidFill>
          <a:ln w="9525">
            <a:noFill/>
            <a:miter lim="800000"/>
            <a:headEnd/>
            <a:tailEnd/>
          </a:ln>
          <a:effectLst/>
        </p:spPr>
        <p:txBody>
          <a:bodyPr wrap="none" anchor="ctr"/>
          <a:lstStyle/>
          <a:p>
            <a:pPr algn="ctr"/>
            <a:endParaRPr lang="en-US"/>
          </a:p>
        </p:txBody>
      </p:sp>
      <p:sp>
        <p:nvSpPr>
          <p:cNvPr id="11" name="Text Box 11"/>
          <p:cNvSpPr txBox="1">
            <a:spLocks noChangeArrowheads="1"/>
          </p:cNvSpPr>
          <p:nvPr/>
        </p:nvSpPr>
        <p:spPr bwMode="auto">
          <a:xfrm>
            <a:off x="304800" y="-198438"/>
            <a:ext cx="8534400" cy="579438"/>
          </a:xfrm>
          <a:prstGeom prst="rect">
            <a:avLst/>
          </a:prstGeom>
          <a:noFill/>
          <a:ln w="9525">
            <a:noFill/>
            <a:miter lim="800000"/>
            <a:headEnd/>
            <a:tailEnd/>
          </a:ln>
          <a:effectLst/>
        </p:spPr>
        <p:txBody>
          <a:bodyPr>
            <a:spAutoFit/>
          </a:bodyPr>
          <a:lstStyle/>
          <a:p>
            <a:pPr algn="ctr">
              <a:spcBef>
                <a:spcPct val="50000"/>
              </a:spcBef>
            </a:pPr>
            <a:r>
              <a:rPr lang="en-US" sz="3200" b="1">
                <a:latin typeface="Batang" pitchFamily="18" charset="-127"/>
              </a:rPr>
              <a:t>Historic Web Chat</a:t>
            </a:r>
          </a:p>
        </p:txBody>
      </p:sp>
      <p:sp>
        <p:nvSpPr>
          <p:cNvPr id="12" name="Text Box 12"/>
          <p:cNvSpPr txBox="1">
            <a:spLocks noChangeArrowheads="1"/>
          </p:cNvSpPr>
          <p:nvPr/>
        </p:nvSpPr>
        <p:spPr bwMode="auto">
          <a:xfrm>
            <a:off x="-76200" y="6553200"/>
            <a:ext cx="8991600" cy="366713"/>
          </a:xfrm>
          <a:prstGeom prst="rect">
            <a:avLst/>
          </a:prstGeom>
          <a:noFill/>
          <a:ln w="9525">
            <a:noFill/>
            <a:miter lim="800000"/>
            <a:headEnd/>
            <a:tailEnd/>
          </a:ln>
          <a:effectLst/>
        </p:spPr>
        <p:txBody>
          <a:bodyPr>
            <a:spAutoFit/>
          </a:bodyPr>
          <a:lstStyle/>
          <a:p>
            <a:pPr algn="r">
              <a:spcBef>
                <a:spcPct val="50000"/>
              </a:spcBef>
            </a:pPr>
            <a:r>
              <a:rPr lang="en-US"/>
              <a:t>Your host tonight:  </a:t>
            </a:r>
            <a:r>
              <a:rPr lang="en-US">
                <a:latin typeface="Harrington" pitchFamily="82" charset="0"/>
              </a:rPr>
              <a:t>Why It Matters Foundation</a:t>
            </a:r>
          </a:p>
        </p:txBody>
      </p:sp>
      <p:sp>
        <p:nvSpPr>
          <p:cNvPr id="15" name="Rectangle 13"/>
          <p:cNvSpPr>
            <a:spLocks noChangeArrowheads="1"/>
          </p:cNvSpPr>
          <p:nvPr/>
        </p:nvSpPr>
        <p:spPr bwMode="auto">
          <a:xfrm>
            <a:off x="76200" y="381000"/>
            <a:ext cx="152400" cy="6248400"/>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6" name="Rectangle 14"/>
          <p:cNvSpPr>
            <a:spLocks noChangeArrowheads="1"/>
          </p:cNvSpPr>
          <p:nvPr/>
        </p:nvSpPr>
        <p:spPr bwMode="auto">
          <a:xfrm>
            <a:off x="76200" y="6172200"/>
            <a:ext cx="1524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7" name="Rectangle 15"/>
          <p:cNvSpPr>
            <a:spLocks noChangeArrowheads="1"/>
          </p:cNvSpPr>
          <p:nvPr/>
        </p:nvSpPr>
        <p:spPr bwMode="auto">
          <a:xfrm>
            <a:off x="76200" y="381000"/>
            <a:ext cx="1524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8" name="AutoShape 16"/>
          <p:cNvSpPr>
            <a:spLocks noChangeArrowheads="1"/>
          </p:cNvSpPr>
          <p:nvPr/>
        </p:nvSpPr>
        <p:spPr bwMode="auto">
          <a:xfrm>
            <a:off x="76200" y="457200"/>
            <a:ext cx="152400" cy="228600"/>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
        <p:nvSpPr>
          <p:cNvPr id="19" name="AutoShape 18"/>
          <p:cNvSpPr>
            <a:spLocks noChangeArrowheads="1"/>
          </p:cNvSpPr>
          <p:nvPr/>
        </p:nvSpPr>
        <p:spPr bwMode="auto">
          <a:xfrm flipV="1">
            <a:off x="76200" y="6324600"/>
            <a:ext cx="152400" cy="228600"/>
          </a:xfrm>
          <a:prstGeom prst="triangle">
            <a:avLst>
              <a:gd name="adj" fmla="val 50000"/>
            </a:avLst>
          </a:prstGeom>
          <a:solidFill>
            <a:schemeClr val="tx1"/>
          </a:solidFill>
          <a:ln w="9525">
            <a:solidFill>
              <a:schemeClr val="tx1"/>
            </a:solidFill>
            <a:miter lim="800000"/>
            <a:headEnd/>
            <a:tailEnd/>
          </a:ln>
          <a:effectLst/>
        </p:spPr>
        <p:txBody>
          <a:bodyPr wrap="none" anchor="ctr"/>
          <a:lstStyle/>
          <a:p>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zoom/>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295400" y="1600200"/>
            <a:ext cx="6629400" cy="2514600"/>
          </a:xfrm>
          <a:prstGeom prst="rect">
            <a:avLst/>
          </a:prstGeom>
          <a:noFill/>
          <a:ln>
            <a:miter lim="800000"/>
            <a:headEnd/>
            <a:tailEnd/>
          </a:ln>
        </p:spPr>
        <p:txBody>
          <a:bodyPr vert="horz" wrap="square" lIns="91440" tIns="45720" rIns="91440" bIns="45720" numCol="1" anchor="t" anchorCtr="0" compatLnSpc="1">
            <a:prstTxWarp prst="textNoShape">
              <a:avLst/>
            </a:prstTxWarp>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w="6350">
                  <a:noFill/>
                </a:ln>
                <a:solidFill>
                  <a:schemeClr val="bg1"/>
                </a:solidFill>
                <a:effectLst>
                  <a:outerShdw blurRad="114300" dist="101600" dir="2700000" algn="tl" rotWithShape="0">
                    <a:srgbClr val="000000">
                      <a:alpha val="40000"/>
                    </a:srgbClr>
                  </a:outerShdw>
                </a:effectLst>
                <a:uLnTx/>
                <a:uFillTx/>
                <a:latin typeface="Times New Roman" pitchFamily="18" charset="0"/>
                <a:ea typeface="+mj-ea"/>
                <a:cs typeface="+mj-cs"/>
              </a:rPr>
              <a:t>Welcome to our 7</a:t>
            </a:r>
            <a:r>
              <a:rPr kumimoji="0" lang="en-US" sz="4400" b="1" i="0" u="none" strike="noStrike" kern="1200" cap="none" spc="0" normalizeH="0" baseline="30000" noProof="0" dirty="0" smtClean="0">
                <a:ln w="6350">
                  <a:noFill/>
                </a:ln>
                <a:solidFill>
                  <a:schemeClr val="bg1"/>
                </a:solidFill>
                <a:effectLst>
                  <a:outerShdw blurRad="114300" dist="101600" dir="2700000" algn="tl" rotWithShape="0">
                    <a:srgbClr val="000000">
                      <a:alpha val="40000"/>
                    </a:srgbClr>
                  </a:outerShdw>
                </a:effectLst>
                <a:uLnTx/>
                <a:uFillTx/>
                <a:latin typeface="Times New Roman" pitchFamily="18" charset="0"/>
                <a:ea typeface="+mj-ea"/>
                <a:cs typeface="+mj-cs"/>
              </a:rPr>
              <a:t>th</a:t>
            </a:r>
            <a:r>
              <a:rPr kumimoji="0" lang="en-US" sz="4400" b="1" i="0" u="none" strike="noStrike" kern="1200" cap="none" spc="0" normalizeH="0" baseline="0" noProof="0" dirty="0" smtClean="0">
                <a:ln w="6350">
                  <a:noFill/>
                </a:ln>
                <a:solidFill>
                  <a:schemeClr val="bg1"/>
                </a:solidFill>
                <a:effectLst>
                  <a:outerShdw blurRad="114300" dist="101600" dir="2700000" algn="tl" rotWithShape="0">
                    <a:srgbClr val="000000">
                      <a:alpha val="40000"/>
                    </a:srgbClr>
                  </a:outerShdw>
                </a:effectLst>
                <a:uLnTx/>
                <a:uFillTx/>
                <a:latin typeface="Times New Roman" pitchFamily="18" charset="0"/>
                <a:ea typeface="+mj-ea"/>
                <a:cs typeface="+mj-cs"/>
              </a:rPr>
              <a:t> Annual Historic Dinner Party</a:t>
            </a:r>
            <a:endParaRPr kumimoji="0" lang="en-US" sz="4400" b="1" i="0" u="none" strike="noStrike" kern="1200" cap="none" spc="0" normalizeH="0" baseline="0" noProof="0" dirty="0">
              <a:ln w="6350">
                <a:noFill/>
              </a:ln>
              <a:solidFill>
                <a:schemeClr val="bg1"/>
              </a:solidFill>
              <a:effectLst>
                <a:outerShdw blurRad="114300" dist="101600" dir="2700000" algn="tl" rotWithShape="0">
                  <a:srgbClr val="000000">
                    <a:alpha val="40000"/>
                  </a:srgbClr>
                </a:outerShdw>
              </a:effectLst>
              <a:uLnTx/>
              <a:uFillTx/>
              <a:latin typeface="Times New Roman" pitchFamily="18" charset="0"/>
              <a:ea typeface="+mj-ea"/>
              <a:cs typeface="+mj-cs"/>
            </a:endParaRPr>
          </a:p>
        </p:txBody>
      </p:sp>
      <p:sp>
        <p:nvSpPr>
          <p:cNvPr id="5" name="Rectangle 3"/>
          <p:cNvSpPr txBox="1">
            <a:spLocks noChangeArrowheads="1"/>
          </p:cNvSpPr>
          <p:nvPr/>
        </p:nvSpPr>
        <p:spPr bwMode="auto">
          <a:xfrm>
            <a:off x="1371600" y="3352800"/>
            <a:ext cx="6400800" cy="10668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548640" marR="0" lvl="0" indent="-411480" algn="ctr"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r>
              <a:rPr kumimoji="0" lang="en-US" sz="2800" b="0" i="0" u="none" strike="noStrike" kern="1200" cap="none" spc="0" normalizeH="0" baseline="0" noProof="0" dirty="0" smtClean="0">
                <a:ln>
                  <a:noFill/>
                </a:ln>
                <a:solidFill>
                  <a:schemeClr val="bg1"/>
                </a:solidFill>
                <a:effectLst/>
                <a:uLnTx/>
                <a:uFillTx/>
                <a:latin typeface="+mn-lt"/>
                <a:ea typeface="+mn-ea"/>
                <a:cs typeface="+mn-cs"/>
              </a:rPr>
              <a:t>Proudly sponsored by Cornerstone Academy</a:t>
            </a:r>
            <a:endParaRPr kumimoji="0" lang="en-US" sz="28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00"/>
                                  </p:iterate>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3901"/>
                            </p:stCondLst>
                            <p:childTnLst>
                              <p:par>
                                <p:cTn id="8" presetID="1" presetClass="entr" presetSubtype="0" fill="hold" grpId="0" nodeType="afterEffect">
                                  <p:stCondLst>
                                    <p:cond delay="0"/>
                                  </p:stCondLst>
                                  <p:iterate type="lt">
                                    <p:tmAbs val="100"/>
                                  </p:iterate>
                                  <p:childTnLst>
                                    <p:set>
                                      <p:cBhvr>
                                        <p:cTn id="9"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1" name="Text Box 13"/>
          <p:cNvSpPr txBox="1">
            <a:spLocks noChangeArrowheads="1"/>
          </p:cNvSpPr>
          <p:nvPr/>
        </p:nvSpPr>
        <p:spPr bwMode="auto">
          <a:xfrm>
            <a:off x="1524000" y="762000"/>
            <a:ext cx="6172200" cy="1569660"/>
          </a:xfrm>
          <a:prstGeom prst="rect">
            <a:avLst/>
          </a:prstGeom>
          <a:noFill/>
          <a:ln w="9525">
            <a:noFill/>
            <a:miter lim="800000"/>
            <a:headEnd/>
            <a:tailEnd/>
          </a:ln>
          <a:effectLst/>
        </p:spPr>
        <p:txBody>
          <a:bodyPr>
            <a:spAutoFit/>
          </a:bodyPr>
          <a:lstStyle/>
          <a:p>
            <a:pPr>
              <a:spcBef>
                <a:spcPct val="50000"/>
              </a:spcBef>
            </a:pPr>
            <a:r>
              <a:rPr lang="en-US" sz="2400" dirty="0">
                <a:solidFill>
                  <a:schemeClr val="bg1"/>
                </a:solidFill>
                <a:latin typeface="Times New Roman" pitchFamily="18" charset="0"/>
              </a:rPr>
              <a:t>This is one </a:t>
            </a:r>
            <a:r>
              <a:rPr lang="en-US" sz="2400" dirty="0" smtClean="0">
                <a:solidFill>
                  <a:schemeClr val="bg1"/>
                </a:solidFill>
                <a:latin typeface="Times New Roman" pitchFamily="18" charset="0"/>
              </a:rPr>
              <a:t>we’d </a:t>
            </a:r>
            <a:r>
              <a:rPr lang="en-US" sz="2400" dirty="0">
                <a:solidFill>
                  <a:schemeClr val="bg1"/>
                </a:solidFill>
                <a:latin typeface="Times New Roman" pitchFamily="18" charset="0"/>
              </a:rPr>
              <a:t>like the whole group to talk about.  Should modern sports teams and colleges use Native American figures as their mascots?  Why or why not?</a:t>
            </a:r>
          </a:p>
        </p:txBody>
      </p:sp>
      <p:sp>
        <p:nvSpPr>
          <p:cNvPr id="12303" name="Text Box 15"/>
          <p:cNvSpPr txBox="1">
            <a:spLocks noChangeArrowheads="1"/>
          </p:cNvSpPr>
          <p:nvPr/>
        </p:nvSpPr>
        <p:spPr bwMode="auto">
          <a:xfrm>
            <a:off x="1524000" y="2514600"/>
            <a:ext cx="6172200" cy="1569660"/>
          </a:xfrm>
          <a:prstGeom prst="rect">
            <a:avLst/>
          </a:prstGeom>
          <a:noFill/>
          <a:ln w="9525">
            <a:noFill/>
            <a:miter lim="800000"/>
            <a:headEnd/>
            <a:tailEnd/>
          </a:ln>
          <a:effectLst/>
        </p:spPr>
        <p:txBody>
          <a:bodyPr>
            <a:spAutoFit/>
          </a:bodyPr>
          <a:lstStyle/>
          <a:p>
            <a:pPr>
              <a:spcBef>
                <a:spcPct val="50000"/>
              </a:spcBef>
            </a:pPr>
            <a:r>
              <a:rPr lang="en-US" sz="2400" dirty="0" smtClean="0">
                <a:solidFill>
                  <a:schemeClr val="bg1"/>
                </a:solidFill>
                <a:latin typeface="Times New Roman" pitchFamily="18" charset="0"/>
              </a:rPr>
              <a:t>We’d </a:t>
            </a:r>
            <a:r>
              <a:rPr lang="en-US" sz="2400" dirty="0">
                <a:solidFill>
                  <a:schemeClr val="bg1"/>
                </a:solidFill>
                <a:latin typeface="Times New Roman" pitchFamily="18" charset="0"/>
              </a:rPr>
              <a:t>like to hear President Thomas Jefferson comment on how the Whiskey Rebellion was handled and then hear what the group thinks of his answer.</a:t>
            </a:r>
          </a:p>
        </p:txBody>
      </p:sp>
      <p:sp>
        <p:nvSpPr>
          <p:cNvPr id="12305" name="Text Box 17"/>
          <p:cNvSpPr txBox="1">
            <a:spLocks noChangeArrowheads="1"/>
          </p:cNvSpPr>
          <p:nvPr/>
        </p:nvSpPr>
        <p:spPr bwMode="auto">
          <a:xfrm>
            <a:off x="1524000" y="4343400"/>
            <a:ext cx="6172200" cy="1569660"/>
          </a:xfrm>
          <a:prstGeom prst="rect">
            <a:avLst/>
          </a:prstGeom>
          <a:noFill/>
          <a:ln w="9525">
            <a:noFill/>
            <a:miter lim="800000"/>
            <a:headEnd/>
            <a:tailEnd/>
          </a:ln>
          <a:effectLst/>
        </p:spPr>
        <p:txBody>
          <a:bodyPr>
            <a:spAutoFit/>
          </a:bodyPr>
          <a:lstStyle/>
          <a:p>
            <a:pPr>
              <a:spcBef>
                <a:spcPct val="50000"/>
              </a:spcBef>
            </a:pPr>
            <a:r>
              <a:rPr lang="en-US" sz="2400" dirty="0" smtClean="0">
                <a:solidFill>
                  <a:schemeClr val="bg1"/>
                </a:solidFill>
                <a:latin typeface="Times New Roman" pitchFamily="18" charset="0"/>
              </a:rPr>
              <a:t>We’d </a:t>
            </a:r>
            <a:r>
              <a:rPr lang="en-US" sz="2400" dirty="0">
                <a:solidFill>
                  <a:schemeClr val="bg1"/>
                </a:solidFill>
                <a:latin typeface="Times New Roman" pitchFamily="18" charset="0"/>
              </a:rPr>
              <a:t>like to hear from Harriet Tubman as to why she helped so many slaves escape and then hear from at least one person who thinks what she did was wrong, and why they feel that way.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100"/>
                                  </p:iterate>
                                  <p:childTnLst>
                                    <p:set>
                                      <p:cBhvr>
                                        <p:cTn id="6" dur="1" fill="hold">
                                          <p:stCondLst>
                                            <p:cond delay="0"/>
                                          </p:stCondLst>
                                        </p:cTn>
                                        <p:tgtEl>
                                          <p:spTgt spid="12301"/>
                                        </p:tgtEl>
                                        <p:attrNameLst>
                                          <p:attrName>style.visibility</p:attrName>
                                        </p:attrNameLst>
                                      </p:cBhvr>
                                      <p:to>
                                        <p:strVal val="visible"/>
                                      </p:to>
                                    </p:set>
                                  </p:childTnLst>
                                </p:cTn>
                              </p:par>
                            </p:childTnLst>
                          </p:cTn>
                        </p:par>
                        <p:par>
                          <p:cTn id="7" fill="hold">
                            <p:stCondLst>
                              <p:cond delay="12601"/>
                            </p:stCondLst>
                            <p:childTnLst>
                              <p:par>
                                <p:cTn id="8" presetID="1" presetClass="entr" presetSubtype="0" fill="hold" grpId="0" nodeType="afterEffect">
                                  <p:stCondLst>
                                    <p:cond delay="0"/>
                                  </p:stCondLst>
                                  <p:iterate type="lt">
                                    <p:tmAbs val="100"/>
                                  </p:iterate>
                                  <p:childTnLst>
                                    <p:set>
                                      <p:cBhvr>
                                        <p:cTn id="9" dur="1" fill="hold">
                                          <p:stCondLst>
                                            <p:cond delay="0"/>
                                          </p:stCondLst>
                                        </p:cTn>
                                        <p:tgtEl>
                                          <p:spTgt spid="12303"/>
                                        </p:tgtEl>
                                        <p:attrNameLst>
                                          <p:attrName>style.visibility</p:attrName>
                                        </p:attrNameLst>
                                      </p:cBhvr>
                                      <p:to>
                                        <p:strVal val="visible"/>
                                      </p:to>
                                    </p:set>
                                  </p:childTnLst>
                                </p:cTn>
                              </p:par>
                            </p:childTnLst>
                          </p:cTn>
                        </p:par>
                        <p:par>
                          <p:cTn id="10" fill="hold">
                            <p:stCondLst>
                              <p:cond delay="24502"/>
                            </p:stCondLst>
                            <p:childTnLst>
                              <p:par>
                                <p:cTn id="11" presetID="1" presetClass="entr" presetSubtype="0" fill="hold" grpId="0" nodeType="afterEffect">
                                  <p:stCondLst>
                                    <p:cond delay="0"/>
                                  </p:stCondLst>
                                  <p:iterate type="lt">
                                    <p:tmAbs val="100"/>
                                  </p:iterate>
                                  <p:childTnLst>
                                    <p:set>
                                      <p:cBhvr>
                                        <p:cTn id="12" dur="1" fill="hold">
                                          <p:stCondLst>
                                            <p:cond delay="0"/>
                                          </p:stCondLst>
                                        </p:cTn>
                                        <p:tgtEl>
                                          <p:spTgt spid="123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1" grpId="0"/>
      <p:bldP spid="12303" grpId="0"/>
      <p:bldP spid="1230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1295400" y="533400"/>
            <a:ext cx="6553200" cy="3416320"/>
          </a:xfrm>
          <a:prstGeom prst="rect">
            <a:avLst/>
          </a:prstGeom>
          <a:noFill/>
          <a:ln w="9525">
            <a:noFill/>
            <a:miter lim="800000"/>
            <a:headEnd/>
            <a:tailEnd/>
          </a:ln>
          <a:effectLst/>
        </p:spPr>
        <p:txBody>
          <a:bodyPr wrap="square">
            <a:spAutoFit/>
          </a:bodyPr>
          <a:lstStyle/>
          <a:p>
            <a:pPr>
              <a:spcBef>
                <a:spcPct val="50000"/>
              </a:spcBef>
            </a:pPr>
            <a:r>
              <a:rPr lang="en-US" sz="2400" dirty="0" smtClean="0">
                <a:solidFill>
                  <a:schemeClr val="bg1"/>
                </a:solidFill>
                <a:latin typeface="Times New Roman" pitchFamily="18" charset="0"/>
              </a:rPr>
              <a:t>We’re </a:t>
            </a:r>
            <a:r>
              <a:rPr lang="en-US" sz="2400" dirty="0">
                <a:solidFill>
                  <a:schemeClr val="bg1"/>
                </a:solidFill>
                <a:latin typeface="Times New Roman" pitchFamily="18" charset="0"/>
              </a:rPr>
              <a:t>sorry but that is all the time we </a:t>
            </a:r>
            <a:r>
              <a:rPr lang="en-US" sz="2400" dirty="0" smtClean="0">
                <a:solidFill>
                  <a:schemeClr val="bg1"/>
                </a:solidFill>
                <a:latin typeface="Times New Roman" pitchFamily="18" charset="0"/>
              </a:rPr>
              <a:t>have </a:t>
            </a:r>
            <a:r>
              <a:rPr lang="en-US" sz="2400" dirty="0">
                <a:solidFill>
                  <a:schemeClr val="bg1"/>
                </a:solidFill>
                <a:latin typeface="Times New Roman" pitchFamily="18" charset="0"/>
              </a:rPr>
              <a:t>tonight for discussion.  </a:t>
            </a:r>
            <a:r>
              <a:rPr lang="en-US" sz="2400" dirty="0" smtClean="0">
                <a:solidFill>
                  <a:schemeClr val="bg1"/>
                </a:solidFill>
                <a:latin typeface="Times New Roman" pitchFamily="18" charset="0"/>
              </a:rPr>
              <a:t>We wish to </a:t>
            </a:r>
            <a:r>
              <a:rPr lang="en-US" sz="2400" dirty="0">
                <a:solidFill>
                  <a:schemeClr val="bg1"/>
                </a:solidFill>
                <a:latin typeface="Times New Roman" pitchFamily="18" charset="0"/>
              </a:rPr>
              <a:t>thank all of our participants for the excellent questions and discussion of the various topics.  </a:t>
            </a:r>
            <a:endParaRPr lang="en-US" sz="2400" dirty="0" smtClean="0">
              <a:solidFill>
                <a:schemeClr val="bg1"/>
              </a:solidFill>
              <a:latin typeface="Times New Roman" pitchFamily="18" charset="0"/>
            </a:endParaRPr>
          </a:p>
          <a:p>
            <a:pPr>
              <a:spcBef>
                <a:spcPct val="50000"/>
              </a:spcBef>
            </a:pPr>
            <a:r>
              <a:rPr lang="en-US" sz="2400" dirty="0" smtClean="0">
                <a:solidFill>
                  <a:schemeClr val="bg1"/>
                </a:solidFill>
                <a:latin typeface="Times New Roman" pitchFamily="18" charset="0"/>
              </a:rPr>
              <a:t>We </a:t>
            </a:r>
            <a:r>
              <a:rPr lang="en-US" sz="2400" dirty="0">
                <a:solidFill>
                  <a:schemeClr val="bg1"/>
                </a:solidFill>
                <a:latin typeface="Times New Roman" pitchFamily="18" charset="0"/>
              </a:rPr>
              <a:t>hope that all of you have enjoyed this evening and we hope to see you again for another dinner party some time soon</a:t>
            </a:r>
            <a:r>
              <a:rPr lang="en-US" sz="2400" dirty="0" smtClean="0">
                <a:solidFill>
                  <a:schemeClr val="bg1"/>
                </a:solidFill>
                <a:latin typeface="Times New Roman" pitchFamily="18" charset="0"/>
              </a:rPr>
              <a:t>.</a:t>
            </a:r>
          </a:p>
          <a:p>
            <a:pPr>
              <a:spcBef>
                <a:spcPct val="50000"/>
              </a:spcBef>
            </a:pPr>
            <a:endParaRPr lang="en-US" sz="2400" dirty="0">
              <a:solidFill>
                <a:schemeClr val="bg1"/>
              </a:solidFill>
              <a:latin typeface="Times New Roman" pitchFamily="18" charset="0"/>
            </a:endParaRPr>
          </a:p>
        </p:txBody>
      </p:sp>
      <p:sp>
        <p:nvSpPr>
          <p:cNvPr id="20485" name="Text Box 5"/>
          <p:cNvSpPr txBox="1">
            <a:spLocks noChangeArrowheads="1"/>
          </p:cNvSpPr>
          <p:nvPr/>
        </p:nvSpPr>
        <p:spPr bwMode="auto">
          <a:xfrm>
            <a:off x="1295400" y="3429000"/>
            <a:ext cx="6553200" cy="2800767"/>
          </a:xfrm>
          <a:prstGeom prst="rect">
            <a:avLst/>
          </a:prstGeom>
          <a:noFill/>
          <a:ln w="9525">
            <a:noFill/>
            <a:miter lim="800000"/>
            <a:headEnd/>
            <a:tailEnd/>
          </a:ln>
          <a:effectLst/>
        </p:spPr>
        <p:txBody>
          <a:bodyPr wrap="square">
            <a:spAutoFit/>
          </a:bodyPr>
          <a:lstStyle/>
          <a:p>
            <a:pPr algn="ctr">
              <a:spcBef>
                <a:spcPct val="50000"/>
              </a:spcBef>
            </a:pPr>
            <a:r>
              <a:rPr lang="en-US" sz="4400" i="1" dirty="0">
                <a:solidFill>
                  <a:schemeClr val="bg1"/>
                </a:solidFill>
                <a:latin typeface="Times New Roman" pitchFamily="18" charset="0"/>
              </a:rPr>
              <a:t>Please remember to tip the wait staff on your way out.  You never </a:t>
            </a:r>
            <a:r>
              <a:rPr lang="en-US" sz="4400" i="1" dirty="0" smtClean="0">
                <a:solidFill>
                  <a:schemeClr val="bg1"/>
                </a:solidFill>
                <a:latin typeface="Times New Roman" pitchFamily="18" charset="0"/>
              </a:rPr>
              <a:t>know… </a:t>
            </a:r>
            <a:r>
              <a:rPr lang="en-US" sz="4400" i="1" dirty="0">
                <a:solidFill>
                  <a:schemeClr val="bg1"/>
                </a:solidFill>
                <a:latin typeface="Times New Roman" pitchFamily="18" charset="0"/>
              </a:rPr>
              <a:t>it could help your overall grade!!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00"/>
                                  </p:iterate>
                                  <p:childTnLst>
                                    <p:set>
                                      <p:cBhvr>
                                        <p:cTn id="6" dur="1" fill="hold">
                                          <p:stCondLst>
                                            <p:cond delay="0"/>
                                          </p:stCondLst>
                                        </p:cTn>
                                        <p:tgtEl>
                                          <p:spTgt spid="204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00"/>
                                  </p:iterate>
                                  <p:childTnLst>
                                    <p:set>
                                      <p:cBhvr>
                                        <p:cTn id="10" dur="1" fill="hold">
                                          <p:stCondLst>
                                            <p:cond delay="0"/>
                                          </p:stCondLst>
                                        </p:cTn>
                                        <p:tgtEl>
                                          <p:spTgt spid="204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47800" y="685800"/>
            <a:ext cx="6324600" cy="4832092"/>
          </a:xfrm>
          <a:prstGeom prst="rect">
            <a:avLst/>
          </a:prstGeom>
        </p:spPr>
        <p:txBody>
          <a:bodyPr wrap="square">
            <a:spAutoFit/>
          </a:bodyPr>
          <a:lstStyle/>
          <a:p>
            <a:pPr>
              <a:spcBef>
                <a:spcPct val="50000"/>
              </a:spcBef>
            </a:pPr>
            <a:r>
              <a:rPr lang="en-US" sz="2800" dirty="0" smtClean="0">
                <a:solidFill>
                  <a:schemeClr val="bg1"/>
                </a:solidFill>
                <a:latin typeface="Times New Roman" pitchFamily="18" charset="0"/>
              </a:rPr>
              <a:t>We would like to welcome all of our very special guests.  We are very excited about having each and every one of you here tonight.  </a:t>
            </a:r>
          </a:p>
          <a:p>
            <a:pPr>
              <a:spcBef>
                <a:spcPct val="50000"/>
              </a:spcBef>
            </a:pPr>
            <a:r>
              <a:rPr lang="en-US" sz="2800" dirty="0" smtClean="0">
                <a:solidFill>
                  <a:schemeClr val="bg1"/>
                </a:solidFill>
                <a:latin typeface="Times New Roman" pitchFamily="18" charset="0"/>
              </a:rPr>
              <a:t>Introductions will begin shortly. In the meantime, we will begin dinner service. </a:t>
            </a:r>
          </a:p>
          <a:p>
            <a:pPr>
              <a:spcBef>
                <a:spcPct val="50000"/>
              </a:spcBef>
            </a:pPr>
            <a:r>
              <a:rPr lang="en-US" sz="2800" dirty="0" smtClean="0">
                <a:solidFill>
                  <a:schemeClr val="bg1"/>
                </a:solidFill>
                <a:latin typeface="Times New Roman" pitchFamily="18" charset="0"/>
              </a:rPr>
              <a:t>As each of you stand to introduce yourself, please tell us what your most important or greatest accomplishment was in your lifetime.</a:t>
            </a:r>
            <a:endParaRPr lang="en-US" sz="2800" dirty="0">
              <a:solidFill>
                <a:schemeClr val="bg1"/>
              </a:solidFill>
              <a:latin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1371600" y="762000"/>
            <a:ext cx="6400800" cy="5909310"/>
          </a:xfrm>
          <a:prstGeom prst="rect">
            <a:avLst/>
          </a:prstGeom>
          <a:noFill/>
          <a:ln w="9525">
            <a:noFill/>
            <a:miter lim="800000"/>
            <a:headEnd/>
            <a:tailEnd/>
          </a:ln>
          <a:effectLst/>
        </p:spPr>
        <p:txBody>
          <a:bodyPr wrap="square">
            <a:spAutoFit/>
          </a:bodyPr>
          <a:lstStyle/>
          <a:p>
            <a:pPr>
              <a:spcBef>
                <a:spcPct val="50000"/>
              </a:spcBef>
            </a:pPr>
            <a:r>
              <a:rPr lang="en-US" sz="2800" dirty="0">
                <a:solidFill>
                  <a:schemeClr val="bg1"/>
                </a:solidFill>
                <a:latin typeface="Times New Roman" pitchFamily="18" charset="0"/>
              </a:rPr>
              <a:t>We will begin with the first President of the United States, Mr. George Washington.</a:t>
            </a:r>
          </a:p>
          <a:p>
            <a:pPr>
              <a:spcBef>
                <a:spcPct val="50000"/>
              </a:spcBef>
            </a:pPr>
            <a:r>
              <a:rPr lang="en-US" sz="2800" dirty="0" smtClean="0">
                <a:solidFill>
                  <a:schemeClr val="bg1"/>
                </a:solidFill>
                <a:latin typeface="Times New Roman" pitchFamily="18" charset="0"/>
              </a:rPr>
              <a:t>After </a:t>
            </a:r>
            <a:r>
              <a:rPr lang="en-US" sz="2800" dirty="0">
                <a:solidFill>
                  <a:schemeClr val="bg1"/>
                </a:solidFill>
                <a:latin typeface="Times New Roman" pitchFamily="18" charset="0"/>
              </a:rPr>
              <a:t>Mr. Washington has gone we will proceed around </a:t>
            </a:r>
            <a:r>
              <a:rPr lang="en-US" sz="2800" dirty="0" smtClean="0">
                <a:solidFill>
                  <a:schemeClr val="bg1"/>
                </a:solidFill>
                <a:latin typeface="Times New Roman" pitchFamily="18" charset="0"/>
              </a:rPr>
              <a:t>his table.  </a:t>
            </a:r>
            <a:r>
              <a:rPr lang="en-US" sz="2800" dirty="0">
                <a:solidFill>
                  <a:schemeClr val="bg1"/>
                </a:solidFill>
                <a:latin typeface="Times New Roman" pitchFamily="18" charset="0"/>
              </a:rPr>
              <a:t>Once that table has </a:t>
            </a:r>
            <a:r>
              <a:rPr lang="en-US" sz="2800" dirty="0" smtClean="0">
                <a:solidFill>
                  <a:schemeClr val="bg1"/>
                </a:solidFill>
                <a:latin typeface="Times New Roman" pitchFamily="18" charset="0"/>
              </a:rPr>
              <a:t>finished, </a:t>
            </a:r>
            <a:r>
              <a:rPr lang="en-US" sz="2800" dirty="0">
                <a:solidFill>
                  <a:schemeClr val="bg1"/>
                </a:solidFill>
                <a:latin typeface="Times New Roman" pitchFamily="18" charset="0"/>
              </a:rPr>
              <a:t>we will proceed around the room from table to table in a clockwise manner.</a:t>
            </a:r>
          </a:p>
          <a:p>
            <a:pPr>
              <a:spcBef>
                <a:spcPct val="50000"/>
              </a:spcBef>
            </a:pPr>
            <a:r>
              <a:rPr lang="en-US" sz="2800" dirty="0" smtClean="0">
                <a:solidFill>
                  <a:schemeClr val="bg1"/>
                </a:solidFill>
                <a:latin typeface="Times New Roman" pitchFamily="18" charset="0"/>
              </a:rPr>
              <a:t>While we enjoy </a:t>
            </a:r>
            <a:r>
              <a:rPr lang="en-US" sz="2800" dirty="0">
                <a:solidFill>
                  <a:schemeClr val="bg1"/>
                </a:solidFill>
                <a:latin typeface="Times New Roman" pitchFamily="18" charset="0"/>
              </a:rPr>
              <a:t>this wonderful food, Mr. Washington </a:t>
            </a:r>
            <a:r>
              <a:rPr lang="en-US" sz="2800" dirty="0" smtClean="0">
                <a:solidFill>
                  <a:schemeClr val="bg1"/>
                </a:solidFill>
                <a:latin typeface="Times New Roman" pitchFamily="18" charset="0"/>
              </a:rPr>
              <a:t>will have a </a:t>
            </a:r>
            <a:r>
              <a:rPr lang="en-US" sz="2800" dirty="0">
                <a:solidFill>
                  <a:schemeClr val="bg1"/>
                </a:solidFill>
                <a:latin typeface="Times New Roman" pitchFamily="18" charset="0"/>
              </a:rPr>
              <a:t>few moments to gather his </a:t>
            </a:r>
            <a:r>
              <a:rPr lang="en-US" sz="2800" dirty="0" smtClean="0">
                <a:solidFill>
                  <a:schemeClr val="bg1"/>
                </a:solidFill>
                <a:latin typeface="Times New Roman" pitchFamily="18" charset="0"/>
              </a:rPr>
              <a:t>thoughts. We </a:t>
            </a:r>
            <a:r>
              <a:rPr lang="en-US" sz="2800" dirty="0">
                <a:solidFill>
                  <a:schemeClr val="bg1"/>
                </a:solidFill>
                <a:latin typeface="Times New Roman" pitchFamily="18" charset="0"/>
              </a:rPr>
              <a:t>will </a:t>
            </a:r>
            <a:r>
              <a:rPr lang="en-US" sz="2800" dirty="0" smtClean="0">
                <a:solidFill>
                  <a:schemeClr val="bg1"/>
                </a:solidFill>
                <a:latin typeface="Times New Roman" pitchFamily="18" charset="0"/>
              </a:rPr>
              <a:t>then begin </a:t>
            </a:r>
            <a:r>
              <a:rPr lang="en-US" sz="2800" dirty="0">
                <a:solidFill>
                  <a:schemeClr val="bg1"/>
                </a:solidFill>
                <a:latin typeface="Times New Roman" pitchFamily="18" charset="0"/>
              </a:rPr>
              <a:t>with the introductions.</a:t>
            </a:r>
          </a:p>
          <a:p>
            <a:pPr>
              <a:spcBef>
                <a:spcPct val="50000"/>
              </a:spcBef>
            </a:pPr>
            <a:r>
              <a:rPr lang="en-US" sz="2800" dirty="0" smtClean="0">
                <a:solidFill>
                  <a:schemeClr val="bg1"/>
                </a:solidFill>
                <a:latin typeface="Times New Roman" pitchFamily="18" charset="0"/>
              </a:rPr>
              <a:t> </a:t>
            </a:r>
            <a:endParaRPr lang="en-US" sz="2800" dirty="0">
              <a:solidFill>
                <a:schemeClr val="bg1"/>
              </a:solidFill>
              <a:latin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00"/>
                                  </p:iterate>
                                  <p:childTnLst>
                                    <p:set>
                                      <p:cBhvr>
                                        <p:cTn id="6" dur="1" fill="hold">
                                          <p:stCondLst>
                                            <p:cond delay="0"/>
                                          </p:stCondLst>
                                        </p:cTn>
                                        <p:tgtEl>
                                          <p:spTgt spid="5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Text Box 7"/>
          <p:cNvSpPr txBox="1">
            <a:spLocks noChangeArrowheads="1"/>
          </p:cNvSpPr>
          <p:nvPr/>
        </p:nvSpPr>
        <p:spPr bwMode="auto">
          <a:xfrm>
            <a:off x="1371600" y="609600"/>
            <a:ext cx="6324600" cy="5816977"/>
          </a:xfrm>
          <a:prstGeom prst="rect">
            <a:avLst/>
          </a:prstGeom>
          <a:noFill/>
          <a:ln w="9525">
            <a:noFill/>
            <a:miter lim="800000"/>
            <a:headEnd/>
            <a:tailEnd/>
          </a:ln>
          <a:effectLst/>
        </p:spPr>
        <p:txBody>
          <a:bodyPr wrap="square">
            <a:spAutoFit/>
          </a:bodyPr>
          <a:lstStyle/>
          <a:p>
            <a:pPr>
              <a:spcBef>
                <a:spcPct val="50000"/>
              </a:spcBef>
            </a:pPr>
            <a:r>
              <a:rPr lang="en-US" sz="2400" dirty="0">
                <a:solidFill>
                  <a:schemeClr val="bg1"/>
                </a:solidFill>
                <a:latin typeface="Times New Roman" pitchFamily="18" charset="0"/>
              </a:rPr>
              <a:t>As you </a:t>
            </a:r>
            <a:r>
              <a:rPr lang="en-US" sz="2400" dirty="0" smtClean="0">
                <a:solidFill>
                  <a:schemeClr val="bg1"/>
                </a:solidFill>
                <a:latin typeface="Times New Roman" pitchFamily="18" charset="0"/>
              </a:rPr>
              <a:t>continue to enjoy </a:t>
            </a:r>
            <a:r>
              <a:rPr lang="en-US" sz="2400" dirty="0">
                <a:solidFill>
                  <a:schemeClr val="bg1"/>
                </a:solidFill>
                <a:latin typeface="Times New Roman" pitchFamily="18" charset="0"/>
              </a:rPr>
              <a:t>your dinner, and before </a:t>
            </a:r>
            <a:r>
              <a:rPr lang="en-US" sz="2400" dirty="0" smtClean="0">
                <a:solidFill>
                  <a:schemeClr val="bg1"/>
                </a:solidFill>
                <a:latin typeface="Times New Roman" pitchFamily="18" charset="0"/>
              </a:rPr>
              <a:t>our moderators pose their questions, </a:t>
            </a:r>
            <a:r>
              <a:rPr lang="en-US" sz="2400" dirty="0">
                <a:solidFill>
                  <a:schemeClr val="bg1"/>
                </a:solidFill>
                <a:latin typeface="Times New Roman" pitchFamily="18" charset="0"/>
              </a:rPr>
              <a:t>we would  like each table to discuss important issues with each other.</a:t>
            </a:r>
          </a:p>
          <a:p>
            <a:pPr>
              <a:spcBef>
                <a:spcPct val="50000"/>
              </a:spcBef>
            </a:pPr>
            <a:r>
              <a:rPr lang="en-US" sz="2400" dirty="0" smtClean="0">
                <a:solidFill>
                  <a:schemeClr val="bg1"/>
                </a:solidFill>
                <a:latin typeface="Times New Roman" pitchFamily="18" charset="0"/>
              </a:rPr>
              <a:t>To </a:t>
            </a:r>
            <a:r>
              <a:rPr lang="en-US" sz="2400" dirty="0">
                <a:solidFill>
                  <a:schemeClr val="bg1"/>
                </a:solidFill>
                <a:latin typeface="Times New Roman" pitchFamily="18" charset="0"/>
              </a:rPr>
              <a:t>this end, you will find </a:t>
            </a:r>
            <a:r>
              <a:rPr lang="en-US" sz="2400" dirty="0" smtClean="0">
                <a:solidFill>
                  <a:schemeClr val="bg1"/>
                </a:solidFill>
                <a:latin typeface="Times New Roman" pitchFamily="18" charset="0"/>
              </a:rPr>
              <a:t>a paper in </a:t>
            </a:r>
            <a:r>
              <a:rPr lang="en-US" sz="2400" dirty="0">
                <a:solidFill>
                  <a:schemeClr val="bg1"/>
                </a:solidFill>
                <a:latin typeface="Times New Roman" pitchFamily="18" charset="0"/>
              </a:rPr>
              <a:t>the middle of your table.  </a:t>
            </a:r>
            <a:r>
              <a:rPr lang="en-US" sz="2400" dirty="0" smtClean="0">
                <a:solidFill>
                  <a:schemeClr val="bg1"/>
                </a:solidFill>
                <a:latin typeface="Times New Roman" pitchFamily="18" charset="0"/>
              </a:rPr>
              <a:t>It contains a list </a:t>
            </a:r>
            <a:r>
              <a:rPr lang="en-US" sz="2400" dirty="0">
                <a:solidFill>
                  <a:schemeClr val="bg1"/>
                </a:solidFill>
                <a:latin typeface="Times New Roman" pitchFamily="18" charset="0"/>
              </a:rPr>
              <a:t>of topics and questions we would like all of you at the table to discuss.</a:t>
            </a:r>
          </a:p>
          <a:p>
            <a:pPr>
              <a:spcBef>
                <a:spcPct val="50000"/>
              </a:spcBef>
            </a:pPr>
            <a:r>
              <a:rPr lang="en-US" sz="2400" dirty="0" smtClean="0">
                <a:solidFill>
                  <a:schemeClr val="bg1"/>
                </a:solidFill>
                <a:latin typeface="Times New Roman" pitchFamily="18" charset="0"/>
              </a:rPr>
              <a:t>Our moderators will then have </a:t>
            </a:r>
            <a:r>
              <a:rPr lang="en-US" sz="2400" dirty="0">
                <a:solidFill>
                  <a:schemeClr val="bg1"/>
                </a:solidFill>
                <a:latin typeface="Times New Roman" pitchFamily="18" charset="0"/>
              </a:rPr>
              <a:t>one person at the table tell the rest of the gathering </a:t>
            </a:r>
            <a:r>
              <a:rPr lang="en-US" sz="2400" dirty="0" smtClean="0">
                <a:solidFill>
                  <a:schemeClr val="bg1"/>
                </a:solidFill>
                <a:latin typeface="Times New Roman" pitchFamily="18" charset="0"/>
              </a:rPr>
              <a:t>the topics </a:t>
            </a:r>
            <a:r>
              <a:rPr lang="en-US" sz="2400" dirty="0">
                <a:solidFill>
                  <a:schemeClr val="bg1"/>
                </a:solidFill>
                <a:latin typeface="Times New Roman" pitchFamily="18" charset="0"/>
              </a:rPr>
              <a:t>their table discussed and a general summarization of the conversations. </a:t>
            </a:r>
            <a:r>
              <a:rPr lang="en-US" sz="2400" dirty="0" smtClean="0">
                <a:solidFill>
                  <a:schemeClr val="bg1"/>
                </a:solidFill>
                <a:latin typeface="Times New Roman" pitchFamily="18" charset="0"/>
              </a:rPr>
              <a:t>Please </a:t>
            </a:r>
            <a:r>
              <a:rPr lang="en-US" sz="2400" dirty="0">
                <a:solidFill>
                  <a:schemeClr val="bg1"/>
                </a:solidFill>
                <a:latin typeface="Times New Roman" pitchFamily="18" charset="0"/>
              </a:rPr>
              <a:t>select a </a:t>
            </a:r>
            <a:r>
              <a:rPr lang="en-US" sz="2400" dirty="0" smtClean="0">
                <a:solidFill>
                  <a:schemeClr val="bg1"/>
                </a:solidFill>
                <a:latin typeface="Times New Roman" pitchFamily="18" charset="0"/>
              </a:rPr>
              <a:t>spokesperson </a:t>
            </a:r>
            <a:r>
              <a:rPr lang="en-US" sz="2400" dirty="0">
                <a:solidFill>
                  <a:schemeClr val="bg1"/>
                </a:solidFill>
                <a:latin typeface="Times New Roman" pitchFamily="18" charset="0"/>
              </a:rPr>
              <a:t>as you are discussing the contents of the </a:t>
            </a:r>
            <a:r>
              <a:rPr lang="en-US" sz="2400" dirty="0" smtClean="0">
                <a:solidFill>
                  <a:schemeClr val="bg1"/>
                </a:solidFill>
                <a:latin typeface="Times New Roman" pitchFamily="18" charset="0"/>
              </a:rPr>
              <a:t>paper.</a:t>
            </a:r>
            <a:endParaRPr lang="en-US" sz="2400" dirty="0">
              <a:solidFill>
                <a:schemeClr val="bg1"/>
              </a:solidFill>
              <a:latin typeface="Times New Roman" pitchFamily="18" charset="0"/>
            </a:endParaRPr>
          </a:p>
          <a:p>
            <a:pPr>
              <a:spcBef>
                <a:spcPct val="50000"/>
              </a:spcBef>
            </a:pPr>
            <a:r>
              <a:rPr lang="en-US" sz="2400" dirty="0" smtClean="0">
                <a:solidFill>
                  <a:schemeClr val="bg1"/>
                </a:solidFill>
                <a:latin typeface="Times New Roman" pitchFamily="18" charset="0"/>
              </a:rPr>
              <a:t>Please enjoy </a:t>
            </a:r>
            <a:r>
              <a:rPr lang="en-US" sz="2400" dirty="0">
                <a:solidFill>
                  <a:schemeClr val="bg1"/>
                </a:solidFill>
                <a:latin typeface="Times New Roman" pitchFamily="18" charset="0"/>
              </a:rPr>
              <a:t>your dinner and conversation.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00"/>
                                  </p:iterate>
                                  <p:childTnLst>
                                    <p:set>
                                      <p:cBhvr>
                                        <p:cTn id="6" dur="1" fill="hold">
                                          <p:stCondLst>
                                            <p:cond delay="0"/>
                                          </p:stCondLst>
                                        </p:cTn>
                                        <p:tgtEl>
                                          <p:spTgt spid="61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1371600" y="1447800"/>
            <a:ext cx="6553200" cy="1200329"/>
          </a:xfrm>
          <a:prstGeom prst="rect">
            <a:avLst/>
          </a:prstGeom>
          <a:noFill/>
          <a:ln w="9525">
            <a:noFill/>
            <a:miter lim="800000"/>
            <a:headEnd/>
            <a:tailEnd/>
          </a:ln>
          <a:effectLst/>
        </p:spPr>
        <p:txBody>
          <a:bodyPr wrap="square">
            <a:spAutoFit/>
          </a:bodyPr>
          <a:lstStyle/>
          <a:p>
            <a:pPr>
              <a:spcBef>
                <a:spcPct val="50000"/>
              </a:spcBef>
            </a:pPr>
            <a:r>
              <a:rPr lang="en-US" sz="2400" dirty="0">
                <a:solidFill>
                  <a:schemeClr val="bg1"/>
                </a:solidFill>
                <a:latin typeface="Times New Roman" pitchFamily="18" charset="0"/>
              </a:rPr>
              <a:t>Let us now hear a report from each of the tables concerning their conversations during this first part of dinner.</a:t>
            </a:r>
          </a:p>
        </p:txBody>
      </p:sp>
      <p:sp>
        <p:nvSpPr>
          <p:cNvPr id="7173" name="Text Box 5"/>
          <p:cNvSpPr txBox="1">
            <a:spLocks noChangeArrowheads="1"/>
          </p:cNvSpPr>
          <p:nvPr/>
        </p:nvSpPr>
        <p:spPr bwMode="auto">
          <a:xfrm>
            <a:off x="1295400" y="2895600"/>
            <a:ext cx="6705600" cy="830997"/>
          </a:xfrm>
          <a:prstGeom prst="rect">
            <a:avLst/>
          </a:prstGeom>
          <a:noFill/>
          <a:ln w="9525">
            <a:noFill/>
            <a:miter lim="800000"/>
            <a:headEnd/>
            <a:tailEnd/>
          </a:ln>
          <a:effectLst/>
        </p:spPr>
        <p:txBody>
          <a:bodyPr wrap="square">
            <a:spAutoFit/>
          </a:bodyPr>
          <a:lstStyle/>
          <a:p>
            <a:pPr>
              <a:spcBef>
                <a:spcPct val="50000"/>
              </a:spcBef>
            </a:pPr>
            <a:r>
              <a:rPr lang="en-US" sz="2400" dirty="0" smtClean="0">
                <a:solidFill>
                  <a:schemeClr val="bg1"/>
                </a:solidFill>
                <a:latin typeface="Times New Roman" pitchFamily="18" charset="0"/>
              </a:rPr>
              <a:t>We will then continue with specific questions, in order to promote discussion and debate. </a:t>
            </a:r>
            <a:endParaRPr lang="en-US" sz="2400" dirty="0">
              <a:solidFill>
                <a:schemeClr val="bg1"/>
              </a:solidFill>
              <a:latin typeface="Times New Roman" pitchFamily="18" charset="0"/>
            </a:endParaRPr>
          </a:p>
        </p:txBody>
      </p:sp>
      <p:sp>
        <p:nvSpPr>
          <p:cNvPr id="7174" name="Text Box 6"/>
          <p:cNvSpPr txBox="1">
            <a:spLocks noChangeArrowheads="1"/>
          </p:cNvSpPr>
          <p:nvPr/>
        </p:nvSpPr>
        <p:spPr bwMode="auto">
          <a:xfrm>
            <a:off x="1295400" y="4191000"/>
            <a:ext cx="6629400" cy="1569660"/>
          </a:xfrm>
          <a:prstGeom prst="rect">
            <a:avLst/>
          </a:prstGeom>
          <a:noFill/>
          <a:ln w="9525">
            <a:noFill/>
            <a:miter lim="800000"/>
            <a:headEnd/>
            <a:tailEnd/>
          </a:ln>
          <a:effectLst/>
        </p:spPr>
        <p:txBody>
          <a:bodyPr wrap="square">
            <a:spAutoFit/>
          </a:bodyPr>
          <a:lstStyle/>
          <a:p>
            <a:pPr>
              <a:spcBef>
                <a:spcPct val="50000"/>
              </a:spcBef>
            </a:pPr>
            <a:r>
              <a:rPr lang="en-US" sz="2400" dirty="0">
                <a:solidFill>
                  <a:schemeClr val="bg1"/>
                </a:solidFill>
                <a:latin typeface="Times New Roman" pitchFamily="18" charset="0"/>
              </a:rPr>
              <a:t>Some questions will be directed towards specific people, some will be for the whole group to discuss, and some will ask you to discuss a topic at your table and then report on that discussion.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00"/>
                                  </p:iterate>
                                  <p:childTnLst>
                                    <p:set>
                                      <p:cBhvr>
                                        <p:cTn id="6" dur="1" fill="hold">
                                          <p:stCondLst>
                                            <p:cond delay="0"/>
                                          </p:stCondLst>
                                        </p:cTn>
                                        <p:tgtEl>
                                          <p:spTgt spid="71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100"/>
                                  </p:iterate>
                                  <p:childTnLst>
                                    <p:set>
                                      <p:cBhvr>
                                        <p:cTn id="10" dur="1" fill="hold">
                                          <p:stCondLst>
                                            <p:cond delay="0"/>
                                          </p:stCondLst>
                                        </p:cTn>
                                        <p:tgtEl>
                                          <p:spTgt spid="7173"/>
                                        </p:tgtEl>
                                        <p:attrNameLst>
                                          <p:attrName>style.visibility</p:attrName>
                                        </p:attrNameLst>
                                      </p:cBhvr>
                                      <p:to>
                                        <p:strVal val="visible"/>
                                      </p:to>
                                    </p:set>
                                  </p:childTnLst>
                                </p:cTn>
                              </p:par>
                            </p:childTnLst>
                          </p:cTn>
                        </p:par>
                        <p:par>
                          <p:cTn id="11" fill="hold">
                            <p:stCondLst>
                              <p:cond delay="7501"/>
                            </p:stCondLst>
                            <p:childTnLst>
                              <p:par>
                                <p:cTn id="12" presetID="1" presetClass="entr" presetSubtype="0" fill="hold" grpId="0" nodeType="afterEffect">
                                  <p:stCondLst>
                                    <p:cond delay="0"/>
                                  </p:stCondLst>
                                  <p:iterate type="lt">
                                    <p:tmAbs val="100"/>
                                  </p:iterate>
                                  <p:childTnLst>
                                    <p:set>
                                      <p:cBhvr>
                                        <p:cTn id="13" dur="1" fill="hold">
                                          <p:stCondLst>
                                            <p:cond delay="0"/>
                                          </p:stCondLst>
                                        </p:cTn>
                                        <p:tgtEl>
                                          <p:spTgt spid="7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P spid="71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1524000" y="762000"/>
            <a:ext cx="6172200" cy="1552575"/>
          </a:xfrm>
          <a:prstGeom prst="rect">
            <a:avLst/>
          </a:prstGeom>
          <a:noFill/>
          <a:ln w="9525">
            <a:noFill/>
            <a:miter lim="800000"/>
            <a:headEnd/>
            <a:tailEnd/>
          </a:ln>
          <a:effectLst/>
        </p:spPr>
        <p:txBody>
          <a:bodyPr>
            <a:spAutoFit/>
          </a:bodyPr>
          <a:lstStyle/>
          <a:p>
            <a:pPr>
              <a:spcBef>
                <a:spcPct val="50000"/>
              </a:spcBef>
            </a:pPr>
            <a:r>
              <a:rPr lang="en-US" sz="2400" dirty="0">
                <a:solidFill>
                  <a:schemeClr val="bg1"/>
                </a:solidFill>
                <a:latin typeface="Times New Roman" pitchFamily="18" charset="0"/>
              </a:rPr>
              <a:t>Could each table tell me what they think of today’s politics.  Modern elections can be pretty nasty.  Do you think politics today are worse or better than they were back then?  Why?</a:t>
            </a:r>
          </a:p>
        </p:txBody>
      </p:sp>
      <p:sp>
        <p:nvSpPr>
          <p:cNvPr id="3079" name="Text Box 7"/>
          <p:cNvSpPr txBox="1">
            <a:spLocks noChangeArrowheads="1"/>
          </p:cNvSpPr>
          <p:nvPr/>
        </p:nvSpPr>
        <p:spPr bwMode="auto">
          <a:xfrm>
            <a:off x="1524000" y="2514600"/>
            <a:ext cx="6172200" cy="1569660"/>
          </a:xfrm>
          <a:prstGeom prst="rect">
            <a:avLst/>
          </a:prstGeom>
          <a:noFill/>
          <a:ln w="9525">
            <a:noFill/>
            <a:miter lim="800000"/>
            <a:headEnd/>
            <a:tailEnd/>
          </a:ln>
          <a:effectLst/>
        </p:spPr>
        <p:txBody>
          <a:bodyPr>
            <a:spAutoFit/>
          </a:bodyPr>
          <a:lstStyle/>
          <a:p>
            <a:pPr>
              <a:spcBef>
                <a:spcPct val="50000"/>
              </a:spcBef>
            </a:pPr>
            <a:r>
              <a:rPr lang="en-US" sz="2400" dirty="0" smtClean="0">
                <a:solidFill>
                  <a:schemeClr val="bg1"/>
                </a:solidFill>
                <a:latin typeface="Times New Roman" pitchFamily="18" charset="0"/>
              </a:rPr>
              <a:t>We’d </a:t>
            </a:r>
            <a:r>
              <a:rPr lang="en-US" sz="2400" dirty="0">
                <a:solidFill>
                  <a:schemeClr val="bg1"/>
                </a:solidFill>
                <a:latin typeface="Times New Roman" pitchFamily="18" charset="0"/>
              </a:rPr>
              <a:t>like to ask George Washington why he thought political parties were so dangerous and after he answers hear what others think about his answer.  Thanks.</a:t>
            </a:r>
          </a:p>
        </p:txBody>
      </p:sp>
      <p:sp>
        <p:nvSpPr>
          <p:cNvPr id="3080" name="Text Box 8"/>
          <p:cNvSpPr txBox="1">
            <a:spLocks noChangeArrowheads="1"/>
          </p:cNvSpPr>
          <p:nvPr/>
        </p:nvSpPr>
        <p:spPr bwMode="auto">
          <a:xfrm>
            <a:off x="1447800" y="4267200"/>
            <a:ext cx="6172200" cy="1569660"/>
          </a:xfrm>
          <a:prstGeom prst="rect">
            <a:avLst/>
          </a:prstGeom>
          <a:noFill/>
          <a:ln w="9525">
            <a:noFill/>
            <a:miter lim="800000"/>
            <a:headEnd/>
            <a:tailEnd/>
          </a:ln>
          <a:effectLst/>
        </p:spPr>
        <p:txBody>
          <a:bodyPr>
            <a:spAutoFit/>
          </a:bodyPr>
          <a:lstStyle/>
          <a:p>
            <a:pPr>
              <a:spcBef>
                <a:spcPct val="50000"/>
              </a:spcBef>
            </a:pPr>
            <a:r>
              <a:rPr lang="en-US" sz="2400" dirty="0">
                <a:solidFill>
                  <a:schemeClr val="bg1"/>
                </a:solidFill>
                <a:latin typeface="Times New Roman" pitchFamily="18" charset="0"/>
              </a:rPr>
              <a:t>Could Dr. Blackwell talk about what was the hardest thing about being a woman in this time period, and then </a:t>
            </a:r>
            <a:r>
              <a:rPr lang="en-US" sz="2400" dirty="0" smtClean="0">
                <a:solidFill>
                  <a:schemeClr val="bg1"/>
                </a:solidFill>
                <a:latin typeface="Times New Roman" pitchFamily="18" charset="0"/>
              </a:rPr>
              <a:t>we’d </a:t>
            </a:r>
            <a:r>
              <a:rPr lang="en-US" sz="2400" dirty="0">
                <a:solidFill>
                  <a:schemeClr val="bg1"/>
                </a:solidFill>
                <a:latin typeface="Times New Roman" pitchFamily="18" charset="0"/>
              </a:rPr>
              <a:t>like to hear from some of the other ladies too please.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100"/>
                                  </p:iterate>
                                  <p:childTnLst>
                                    <p:set>
                                      <p:cBhvr>
                                        <p:cTn id="6" dur="1" fill="hold">
                                          <p:stCondLst>
                                            <p:cond delay="0"/>
                                          </p:stCondLst>
                                        </p:cTn>
                                        <p:tgtEl>
                                          <p:spTgt spid="3077"/>
                                        </p:tgtEl>
                                        <p:attrNameLst>
                                          <p:attrName>style.visibility</p:attrName>
                                        </p:attrNameLst>
                                      </p:cBhvr>
                                      <p:to>
                                        <p:strVal val="visible"/>
                                      </p:to>
                                    </p:set>
                                  </p:childTnLst>
                                </p:cTn>
                              </p:par>
                            </p:childTnLst>
                          </p:cTn>
                        </p:par>
                        <p:par>
                          <p:cTn id="7" fill="hold">
                            <p:stCondLst>
                              <p:cond delay="14601"/>
                            </p:stCondLst>
                            <p:childTnLst>
                              <p:par>
                                <p:cTn id="8" presetID="1" presetClass="entr" presetSubtype="0" fill="hold" grpId="0" nodeType="afterEffect">
                                  <p:stCondLst>
                                    <p:cond delay="0"/>
                                  </p:stCondLst>
                                  <p:iterate type="lt">
                                    <p:tmAbs val="100"/>
                                  </p:iterate>
                                  <p:childTnLst>
                                    <p:set>
                                      <p:cBhvr>
                                        <p:cTn id="9" dur="1" fill="hold">
                                          <p:stCondLst>
                                            <p:cond delay="0"/>
                                          </p:stCondLst>
                                        </p:cTn>
                                        <p:tgtEl>
                                          <p:spTgt spid="3079"/>
                                        </p:tgtEl>
                                        <p:attrNameLst>
                                          <p:attrName>style.visibility</p:attrName>
                                        </p:attrNameLst>
                                      </p:cBhvr>
                                      <p:to>
                                        <p:strVal val="visible"/>
                                      </p:to>
                                    </p:set>
                                  </p:childTnLst>
                                </p:cTn>
                              </p:par>
                            </p:childTnLst>
                          </p:cTn>
                        </p:par>
                        <p:par>
                          <p:cTn id="10" fill="hold">
                            <p:stCondLst>
                              <p:cond delay="27502"/>
                            </p:stCondLst>
                            <p:childTnLst>
                              <p:par>
                                <p:cTn id="11" presetID="1" presetClass="entr" presetSubtype="0" fill="hold" grpId="0" nodeType="afterEffect">
                                  <p:stCondLst>
                                    <p:cond delay="0"/>
                                  </p:stCondLst>
                                  <p:iterate type="lt">
                                    <p:tmAbs val="100"/>
                                  </p:iterate>
                                  <p:childTnLst>
                                    <p:set>
                                      <p:cBhvr>
                                        <p:cTn id="12" dur="1" fill="hold">
                                          <p:stCondLst>
                                            <p:cond delay="0"/>
                                          </p:stCondLst>
                                        </p:cTn>
                                        <p:tgtEl>
                                          <p:spTgt spid="3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3079" grpId="0"/>
      <p:bldP spid="308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5" name="Text Box 13"/>
          <p:cNvSpPr txBox="1">
            <a:spLocks noChangeArrowheads="1"/>
          </p:cNvSpPr>
          <p:nvPr/>
        </p:nvSpPr>
        <p:spPr bwMode="auto">
          <a:xfrm>
            <a:off x="1524000" y="762000"/>
            <a:ext cx="6172200" cy="1938992"/>
          </a:xfrm>
          <a:prstGeom prst="rect">
            <a:avLst/>
          </a:prstGeom>
          <a:noFill/>
          <a:ln w="9525">
            <a:noFill/>
            <a:miter lim="800000"/>
            <a:headEnd/>
            <a:tailEnd/>
          </a:ln>
          <a:effectLst/>
        </p:spPr>
        <p:txBody>
          <a:bodyPr>
            <a:spAutoFit/>
          </a:bodyPr>
          <a:lstStyle/>
          <a:p>
            <a:pPr>
              <a:spcBef>
                <a:spcPct val="50000"/>
              </a:spcBef>
            </a:pPr>
            <a:r>
              <a:rPr lang="en-US" sz="2400" dirty="0" smtClean="0">
                <a:solidFill>
                  <a:schemeClr val="bg1"/>
                </a:solidFill>
                <a:latin typeface="Times New Roman" pitchFamily="18" charset="0"/>
              </a:rPr>
              <a:t>We </a:t>
            </a:r>
            <a:r>
              <a:rPr lang="en-US" sz="2400" dirty="0">
                <a:solidFill>
                  <a:schemeClr val="bg1"/>
                </a:solidFill>
                <a:latin typeface="Times New Roman" pitchFamily="18" charset="0"/>
              </a:rPr>
              <a:t>would like to ask each of the former or current slaves in the room to comment on what it was like to be a slave.  </a:t>
            </a:r>
            <a:r>
              <a:rPr lang="en-US" sz="2400" dirty="0" smtClean="0">
                <a:solidFill>
                  <a:schemeClr val="bg1"/>
                </a:solidFill>
                <a:latin typeface="Times New Roman" pitchFamily="18" charset="0"/>
              </a:rPr>
              <a:t>We </a:t>
            </a:r>
            <a:r>
              <a:rPr lang="en-US" sz="2400" dirty="0">
                <a:solidFill>
                  <a:schemeClr val="bg1"/>
                </a:solidFill>
                <a:latin typeface="Times New Roman" pitchFamily="18" charset="0"/>
              </a:rPr>
              <a:t>would then like to hear from any slave owners as to why they owned slaves.</a:t>
            </a:r>
          </a:p>
        </p:txBody>
      </p:sp>
      <p:sp>
        <p:nvSpPr>
          <p:cNvPr id="8207" name="Text Box 15"/>
          <p:cNvSpPr txBox="1">
            <a:spLocks noChangeArrowheads="1"/>
          </p:cNvSpPr>
          <p:nvPr/>
        </p:nvSpPr>
        <p:spPr bwMode="auto">
          <a:xfrm>
            <a:off x="1524000" y="2667000"/>
            <a:ext cx="6172200" cy="1569660"/>
          </a:xfrm>
          <a:prstGeom prst="rect">
            <a:avLst/>
          </a:prstGeom>
          <a:noFill/>
          <a:ln w="9525">
            <a:noFill/>
            <a:miter lim="800000"/>
            <a:headEnd/>
            <a:tailEnd/>
          </a:ln>
          <a:effectLst/>
        </p:spPr>
        <p:txBody>
          <a:bodyPr>
            <a:spAutoFit/>
          </a:bodyPr>
          <a:lstStyle/>
          <a:p>
            <a:pPr>
              <a:spcBef>
                <a:spcPct val="50000"/>
              </a:spcBef>
            </a:pPr>
            <a:r>
              <a:rPr lang="en-US" sz="2400" dirty="0">
                <a:solidFill>
                  <a:schemeClr val="bg1"/>
                </a:solidFill>
                <a:latin typeface="Times New Roman" pitchFamily="18" charset="0"/>
              </a:rPr>
              <a:t>This question is for Alexander Hamilton.  Why did you like the National Bank so much when it favored the rich?  </a:t>
            </a:r>
            <a:r>
              <a:rPr lang="en-US" sz="2400" dirty="0" smtClean="0">
                <a:solidFill>
                  <a:schemeClr val="bg1"/>
                </a:solidFill>
                <a:latin typeface="Times New Roman" pitchFamily="18" charset="0"/>
              </a:rPr>
              <a:t>We’d </a:t>
            </a:r>
            <a:r>
              <a:rPr lang="en-US" sz="2400" dirty="0">
                <a:solidFill>
                  <a:schemeClr val="bg1"/>
                </a:solidFill>
                <a:latin typeface="Times New Roman" pitchFamily="18" charset="0"/>
              </a:rPr>
              <a:t>like to hear other people’s response to him too.</a:t>
            </a:r>
          </a:p>
        </p:txBody>
      </p:sp>
      <p:sp>
        <p:nvSpPr>
          <p:cNvPr id="8209" name="Text Box 17"/>
          <p:cNvSpPr txBox="1">
            <a:spLocks noChangeArrowheads="1"/>
          </p:cNvSpPr>
          <p:nvPr/>
        </p:nvSpPr>
        <p:spPr bwMode="auto">
          <a:xfrm>
            <a:off x="1600200" y="4495800"/>
            <a:ext cx="6172200" cy="1569660"/>
          </a:xfrm>
          <a:prstGeom prst="rect">
            <a:avLst/>
          </a:prstGeom>
          <a:noFill/>
          <a:ln w="9525">
            <a:noFill/>
            <a:miter lim="800000"/>
            <a:headEnd/>
            <a:tailEnd/>
          </a:ln>
          <a:effectLst/>
        </p:spPr>
        <p:txBody>
          <a:bodyPr>
            <a:spAutoFit/>
          </a:bodyPr>
          <a:lstStyle/>
          <a:p>
            <a:pPr>
              <a:spcBef>
                <a:spcPct val="50000"/>
              </a:spcBef>
            </a:pPr>
            <a:r>
              <a:rPr lang="en-US" sz="2400" dirty="0" smtClean="0">
                <a:solidFill>
                  <a:schemeClr val="bg1"/>
                </a:solidFill>
                <a:latin typeface="Times New Roman" pitchFamily="18" charset="0"/>
              </a:rPr>
              <a:t>We’d </a:t>
            </a:r>
            <a:r>
              <a:rPr lang="en-US" sz="2400" dirty="0">
                <a:solidFill>
                  <a:schemeClr val="bg1"/>
                </a:solidFill>
                <a:latin typeface="Times New Roman" pitchFamily="18" charset="0"/>
              </a:rPr>
              <a:t>like to follow that up with asking President Andrew Jackson why he hated the bank so much if it was good for the U.S. economy?  </a:t>
            </a:r>
            <a:r>
              <a:rPr lang="en-US" sz="2400" dirty="0" smtClean="0">
                <a:solidFill>
                  <a:schemeClr val="bg1"/>
                </a:solidFill>
                <a:latin typeface="Times New Roman" pitchFamily="18" charset="0"/>
              </a:rPr>
              <a:t>We </a:t>
            </a:r>
            <a:r>
              <a:rPr lang="en-US" sz="2400" dirty="0">
                <a:solidFill>
                  <a:schemeClr val="bg1"/>
                </a:solidFill>
                <a:latin typeface="Times New Roman" pitchFamily="18" charset="0"/>
              </a:rPr>
              <a:t>want to hear what others say about his answer too.</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100"/>
                                  </p:iterate>
                                  <p:childTnLst>
                                    <p:set>
                                      <p:cBhvr>
                                        <p:cTn id="6" dur="1" fill="hold">
                                          <p:stCondLst>
                                            <p:cond delay="0"/>
                                          </p:stCondLst>
                                        </p:cTn>
                                        <p:tgtEl>
                                          <p:spTgt spid="8205"/>
                                        </p:tgtEl>
                                        <p:attrNameLst>
                                          <p:attrName>style.visibility</p:attrName>
                                        </p:attrNameLst>
                                      </p:cBhvr>
                                      <p:to>
                                        <p:strVal val="visible"/>
                                      </p:to>
                                    </p:set>
                                  </p:childTnLst>
                                </p:cTn>
                              </p:par>
                            </p:childTnLst>
                          </p:cTn>
                        </p:par>
                        <p:par>
                          <p:cTn id="7" fill="hold">
                            <p:stCondLst>
                              <p:cond delay="15101"/>
                            </p:stCondLst>
                            <p:childTnLst>
                              <p:par>
                                <p:cTn id="8" presetID="1" presetClass="entr" presetSubtype="0" fill="hold" grpId="0" nodeType="afterEffect">
                                  <p:stCondLst>
                                    <p:cond delay="0"/>
                                  </p:stCondLst>
                                  <p:iterate type="lt">
                                    <p:tmAbs val="100"/>
                                  </p:iterate>
                                  <p:childTnLst>
                                    <p:set>
                                      <p:cBhvr>
                                        <p:cTn id="9" dur="1" fill="hold">
                                          <p:stCondLst>
                                            <p:cond delay="0"/>
                                          </p:stCondLst>
                                        </p:cTn>
                                        <p:tgtEl>
                                          <p:spTgt spid="8207"/>
                                        </p:tgtEl>
                                        <p:attrNameLst>
                                          <p:attrName>style.visibility</p:attrName>
                                        </p:attrNameLst>
                                      </p:cBhvr>
                                      <p:to>
                                        <p:strVal val="visible"/>
                                      </p:to>
                                    </p:set>
                                  </p:childTnLst>
                                </p:cTn>
                              </p:par>
                            </p:childTnLst>
                          </p:cTn>
                        </p:par>
                        <p:par>
                          <p:cTn id="10" fill="hold">
                            <p:stCondLst>
                              <p:cond delay="28402"/>
                            </p:stCondLst>
                            <p:childTnLst>
                              <p:par>
                                <p:cTn id="11" presetID="1" presetClass="entr" presetSubtype="0" fill="hold" grpId="0" nodeType="afterEffect">
                                  <p:stCondLst>
                                    <p:cond delay="0"/>
                                  </p:stCondLst>
                                  <p:iterate type="lt">
                                    <p:tmAbs val="100"/>
                                  </p:iterate>
                                  <p:childTnLst>
                                    <p:set>
                                      <p:cBhvr>
                                        <p:cTn id="12" dur="1" fill="hold">
                                          <p:stCondLst>
                                            <p:cond delay="0"/>
                                          </p:stCondLst>
                                        </p:cTn>
                                        <p:tgtEl>
                                          <p:spTgt spid="82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5" grpId="0"/>
      <p:bldP spid="8207" grpId="0"/>
      <p:bldP spid="820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9" name="Text Box 13"/>
          <p:cNvSpPr txBox="1">
            <a:spLocks noChangeArrowheads="1"/>
          </p:cNvSpPr>
          <p:nvPr/>
        </p:nvSpPr>
        <p:spPr bwMode="auto">
          <a:xfrm>
            <a:off x="1524000" y="838200"/>
            <a:ext cx="6172200" cy="1569660"/>
          </a:xfrm>
          <a:prstGeom prst="rect">
            <a:avLst/>
          </a:prstGeom>
          <a:noFill/>
          <a:ln w="9525">
            <a:noFill/>
            <a:miter lim="800000"/>
            <a:headEnd/>
            <a:tailEnd/>
          </a:ln>
          <a:effectLst/>
        </p:spPr>
        <p:txBody>
          <a:bodyPr>
            <a:spAutoFit/>
          </a:bodyPr>
          <a:lstStyle/>
          <a:p>
            <a:pPr>
              <a:spcBef>
                <a:spcPct val="50000"/>
              </a:spcBef>
            </a:pPr>
            <a:r>
              <a:rPr lang="en-US" sz="2400" dirty="0" smtClean="0">
                <a:solidFill>
                  <a:schemeClr val="bg1"/>
                </a:solidFill>
                <a:latin typeface="Times New Roman" pitchFamily="18" charset="0"/>
              </a:rPr>
              <a:t>We’d </a:t>
            </a:r>
            <a:r>
              <a:rPr lang="en-US" sz="2400" dirty="0">
                <a:solidFill>
                  <a:schemeClr val="bg1"/>
                </a:solidFill>
                <a:latin typeface="Times New Roman" pitchFamily="18" charset="0"/>
              </a:rPr>
              <a:t>like to ask President John Adams why he looked for peace with France following the XYZ Affair when the rest of the country wanted to go to war?  What do others think of his answer?</a:t>
            </a:r>
          </a:p>
        </p:txBody>
      </p:sp>
      <p:sp>
        <p:nvSpPr>
          <p:cNvPr id="9233" name="Text Box 17"/>
          <p:cNvSpPr txBox="1">
            <a:spLocks noChangeArrowheads="1"/>
          </p:cNvSpPr>
          <p:nvPr/>
        </p:nvSpPr>
        <p:spPr bwMode="auto">
          <a:xfrm>
            <a:off x="1524000" y="2545140"/>
            <a:ext cx="6172200" cy="1569660"/>
          </a:xfrm>
          <a:prstGeom prst="rect">
            <a:avLst/>
          </a:prstGeom>
          <a:noFill/>
          <a:ln w="9525">
            <a:noFill/>
            <a:miter lim="800000"/>
            <a:headEnd/>
            <a:tailEnd/>
          </a:ln>
          <a:effectLst/>
        </p:spPr>
        <p:txBody>
          <a:bodyPr>
            <a:spAutoFit/>
          </a:bodyPr>
          <a:lstStyle/>
          <a:p>
            <a:pPr>
              <a:spcBef>
                <a:spcPct val="50000"/>
              </a:spcBef>
            </a:pPr>
            <a:r>
              <a:rPr lang="en-US" sz="2400" dirty="0" smtClean="0">
                <a:solidFill>
                  <a:schemeClr val="bg1"/>
                </a:solidFill>
                <a:latin typeface="Times New Roman" pitchFamily="18" charset="0"/>
              </a:rPr>
              <a:t>We’d </a:t>
            </a:r>
            <a:r>
              <a:rPr lang="en-US" sz="2400" dirty="0">
                <a:solidFill>
                  <a:schemeClr val="bg1"/>
                </a:solidFill>
                <a:latin typeface="Times New Roman" pitchFamily="18" charset="0"/>
              </a:rPr>
              <a:t>like to ask James Madison if he could have predicted the dangers of nullification, would he still have written the Virginia Resolution in protest to the Alien and Sedition Acts?</a:t>
            </a:r>
          </a:p>
        </p:txBody>
      </p:sp>
      <p:sp>
        <p:nvSpPr>
          <p:cNvPr id="9235" name="Text Box 19"/>
          <p:cNvSpPr txBox="1">
            <a:spLocks noChangeArrowheads="1"/>
          </p:cNvSpPr>
          <p:nvPr/>
        </p:nvSpPr>
        <p:spPr bwMode="auto">
          <a:xfrm>
            <a:off x="1524000" y="4267200"/>
            <a:ext cx="6172200" cy="1938992"/>
          </a:xfrm>
          <a:prstGeom prst="rect">
            <a:avLst/>
          </a:prstGeom>
          <a:noFill/>
          <a:ln w="9525">
            <a:noFill/>
            <a:miter lim="800000"/>
            <a:headEnd/>
            <a:tailEnd/>
          </a:ln>
          <a:effectLst/>
        </p:spPr>
        <p:txBody>
          <a:bodyPr>
            <a:spAutoFit/>
          </a:bodyPr>
          <a:lstStyle/>
          <a:p>
            <a:pPr>
              <a:spcBef>
                <a:spcPct val="50000"/>
              </a:spcBef>
            </a:pPr>
            <a:r>
              <a:rPr lang="en-US" sz="2400" dirty="0" smtClean="0">
                <a:solidFill>
                  <a:schemeClr val="bg1"/>
                </a:solidFill>
                <a:latin typeface="Times New Roman" pitchFamily="18" charset="0"/>
              </a:rPr>
              <a:t>We’d </a:t>
            </a:r>
            <a:r>
              <a:rPr lang="en-US" sz="2400" dirty="0">
                <a:solidFill>
                  <a:schemeClr val="bg1"/>
                </a:solidFill>
                <a:latin typeface="Times New Roman" pitchFamily="18" charset="0"/>
              </a:rPr>
              <a:t>like to hear comments from everybody about the Tariff of 1828.  Do you think it was a great way to encourage US economic growth, or do you think of it as the “Tariff of Abominations?”  Please also explain why.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100"/>
                                  </p:iterate>
                                  <p:childTnLst>
                                    <p:set>
                                      <p:cBhvr>
                                        <p:cTn id="6" dur="1" fill="hold">
                                          <p:stCondLst>
                                            <p:cond delay="0"/>
                                          </p:stCondLst>
                                        </p:cTn>
                                        <p:tgtEl>
                                          <p:spTgt spid="9229"/>
                                        </p:tgtEl>
                                        <p:attrNameLst>
                                          <p:attrName>style.visibility</p:attrName>
                                        </p:attrNameLst>
                                      </p:cBhvr>
                                      <p:to>
                                        <p:strVal val="visible"/>
                                      </p:to>
                                    </p:set>
                                  </p:childTnLst>
                                </p:cTn>
                              </p:par>
                            </p:childTnLst>
                          </p:cTn>
                        </p:par>
                        <p:par>
                          <p:cTn id="7" fill="hold">
                            <p:stCondLst>
                              <p:cond delay="14801"/>
                            </p:stCondLst>
                            <p:childTnLst>
                              <p:par>
                                <p:cTn id="8" presetID="1" presetClass="entr" presetSubtype="0" fill="hold" grpId="0" nodeType="afterEffect">
                                  <p:stCondLst>
                                    <p:cond delay="0"/>
                                  </p:stCondLst>
                                  <p:iterate type="lt">
                                    <p:tmAbs val="100"/>
                                  </p:iterate>
                                  <p:childTnLst>
                                    <p:set>
                                      <p:cBhvr>
                                        <p:cTn id="9" dur="1" fill="hold">
                                          <p:stCondLst>
                                            <p:cond delay="0"/>
                                          </p:stCondLst>
                                        </p:cTn>
                                        <p:tgtEl>
                                          <p:spTgt spid="9233"/>
                                        </p:tgtEl>
                                        <p:attrNameLst>
                                          <p:attrName>style.visibility</p:attrName>
                                        </p:attrNameLst>
                                      </p:cBhvr>
                                      <p:to>
                                        <p:strVal val="visible"/>
                                      </p:to>
                                    </p:set>
                                  </p:childTnLst>
                                </p:cTn>
                              </p:par>
                            </p:childTnLst>
                          </p:cTn>
                        </p:par>
                        <p:par>
                          <p:cTn id="10" fill="hold">
                            <p:stCondLst>
                              <p:cond delay="29902"/>
                            </p:stCondLst>
                            <p:childTnLst>
                              <p:par>
                                <p:cTn id="11" presetID="1" presetClass="entr" presetSubtype="0" fill="hold" grpId="0" nodeType="afterEffect">
                                  <p:stCondLst>
                                    <p:cond delay="0"/>
                                  </p:stCondLst>
                                  <p:iterate type="lt">
                                    <p:tmAbs val="100"/>
                                  </p:iterate>
                                  <p:childTnLst>
                                    <p:set>
                                      <p:cBhvr>
                                        <p:cTn id="12" dur="1" fill="hold">
                                          <p:stCondLst>
                                            <p:cond delay="0"/>
                                          </p:stCondLst>
                                        </p:cTn>
                                        <p:tgtEl>
                                          <p:spTgt spid="9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9" grpId="0"/>
      <p:bldP spid="9233" grpId="0"/>
      <p:bldP spid="923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3" name="Text Box 13"/>
          <p:cNvSpPr txBox="1">
            <a:spLocks noChangeArrowheads="1"/>
          </p:cNvSpPr>
          <p:nvPr/>
        </p:nvSpPr>
        <p:spPr bwMode="auto">
          <a:xfrm>
            <a:off x="1371600" y="762000"/>
            <a:ext cx="6172200" cy="1569660"/>
          </a:xfrm>
          <a:prstGeom prst="rect">
            <a:avLst/>
          </a:prstGeom>
          <a:noFill/>
          <a:ln w="9525">
            <a:noFill/>
            <a:miter lim="800000"/>
            <a:headEnd/>
            <a:tailEnd/>
          </a:ln>
          <a:effectLst/>
        </p:spPr>
        <p:txBody>
          <a:bodyPr>
            <a:spAutoFit/>
          </a:bodyPr>
          <a:lstStyle/>
          <a:p>
            <a:pPr>
              <a:spcBef>
                <a:spcPct val="50000"/>
              </a:spcBef>
            </a:pPr>
            <a:r>
              <a:rPr lang="en-US" sz="2400" dirty="0" smtClean="0">
                <a:solidFill>
                  <a:schemeClr val="bg1"/>
                </a:solidFill>
                <a:latin typeface="Times New Roman" pitchFamily="18" charset="0"/>
              </a:rPr>
              <a:t>We’d </a:t>
            </a:r>
            <a:r>
              <a:rPr lang="en-US" sz="2400" dirty="0">
                <a:solidFill>
                  <a:schemeClr val="bg1"/>
                </a:solidFill>
                <a:latin typeface="Times New Roman" pitchFamily="18" charset="0"/>
              </a:rPr>
              <a:t>like to hear comments from the entire group on this one, was the U.S. really justified in going to war with Britain during the War of 1812?  Why or why not?</a:t>
            </a:r>
          </a:p>
        </p:txBody>
      </p:sp>
      <p:sp>
        <p:nvSpPr>
          <p:cNvPr id="10255" name="Text Box 15"/>
          <p:cNvSpPr txBox="1">
            <a:spLocks noChangeArrowheads="1"/>
          </p:cNvSpPr>
          <p:nvPr/>
        </p:nvSpPr>
        <p:spPr bwMode="auto">
          <a:xfrm>
            <a:off x="1371600" y="2590800"/>
            <a:ext cx="6172200" cy="1552575"/>
          </a:xfrm>
          <a:prstGeom prst="rect">
            <a:avLst/>
          </a:prstGeom>
          <a:noFill/>
          <a:ln w="9525">
            <a:noFill/>
            <a:miter lim="800000"/>
            <a:headEnd/>
            <a:tailEnd/>
          </a:ln>
          <a:effectLst/>
        </p:spPr>
        <p:txBody>
          <a:bodyPr>
            <a:spAutoFit/>
          </a:bodyPr>
          <a:lstStyle/>
          <a:p>
            <a:pPr>
              <a:spcBef>
                <a:spcPct val="50000"/>
              </a:spcBef>
            </a:pPr>
            <a:r>
              <a:rPr lang="en-US" sz="2400" dirty="0">
                <a:solidFill>
                  <a:schemeClr val="bg1"/>
                </a:solidFill>
                <a:latin typeface="Times New Roman" pitchFamily="18" charset="0"/>
              </a:rPr>
              <a:t>At your tables could you discuss the issue of paying the original owners of the Revolutionary War bonds vs. paying the speculators who bought them.  Who should be paid and why?</a:t>
            </a:r>
          </a:p>
        </p:txBody>
      </p:sp>
      <p:sp>
        <p:nvSpPr>
          <p:cNvPr id="10257" name="Text Box 17"/>
          <p:cNvSpPr txBox="1">
            <a:spLocks noChangeArrowheads="1"/>
          </p:cNvSpPr>
          <p:nvPr/>
        </p:nvSpPr>
        <p:spPr bwMode="auto">
          <a:xfrm>
            <a:off x="1447800" y="4314825"/>
            <a:ext cx="6172200" cy="1569660"/>
          </a:xfrm>
          <a:prstGeom prst="rect">
            <a:avLst/>
          </a:prstGeom>
          <a:noFill/>
          <a:ln w="9525">
            <a:noFill/>
            <a:miter lim="800000"/>
            <a:headEnd/>
            <a:tailEnd/>
          </a:ln>
          <a:effectLst/>
        </p:spPr>
        <p:txBody>
          <a:bodyPr>
            <a:spAutoFit/>
          </a:bodyPr>
          <a:lstStyle/>
          <a:p>
            <a:pPr>
              <a:spcBef>
                <a:spcPct val="50000"/>
              </a:spcBef>
            </a:pPr>
            <a:r>
              <a:rPr lang="en-US" sz="2400" dirty="0" smtClean="0">
                <a:solidFill>
                  <a:schemeClr val="bg1"/>
                </a:solidFill>
                <a:latin typeface="Times New Roman" pitchFamily="18" charset="0"/>
              </a:rPr>
              <a:t>We’d </a:t>
            </a:r>
            <a:r>
              <a:rPr lang="en-US" sz="2400" dirty="0">
                <a:solidFill>
                  <a:schemeClr val="bg1"/>
                </a:solidFill>
                <a:latin typeface="Times New Roman" pitchFamily="18" charset="0"/>
              </a:rPr>
              <a:t>also like everyone to discuss another issue at their table.  Why did the US start to separate North and South almost right away in its history?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100"/>
                                  </p:iterate>
                                  <p:childTnLst>
                                    <p:set>
                                      <p:cBhvr>
                                        <p:cTn id="6" dur="1" fill="hold">
                                          <p:stCondLst>
                                            <p:cond delay="0"/>
                                          </p:stCondLst>
                                        </p:cTn>
                                        <p:tgtEl>
                                          <p:spTgt spid="10253"/>
                                        </p:tgtEl>
                                        <p:attrNameLst>
                                          <p:attrName>style.visibility</p:attrName>
                                        </p:attrNameLst>
                                      </p:cBhvr>
                                      <p:to>
                                        <p:strVal val="visible"/>
                                      </p:to>
                                    </p:set>
                                  </p:childTnLst>
                                </p:cTn>
                              </p:par>
                            </p:childTnLst>
                          </p:cTn>
                        </p:par>
                        <p:par>
                          <p:cTn id="7" fill="hold">
                            <p:stCondLst>
                              <p:cond delay="12801"/>
                            </p:stCondLst>
                            <p:childTnLst>
                              <p:par>
                                <p:cTn id="8" presetID="1" presetClass="entr" presetSubtype="0" fill="hold" grpId="0" nodeType="afterEffect">
                                  <p:stCondLst>
                                    <p:cond delay="0"/>
                                  </p:stCondLst>
                                  <p:iterate type="lt">
                                    <p:tmAbs val="100"/>
                                  </p:iterate>
                                  <p:childTnLst>
                                    <p:set>
                                      <p:cBhvr>
                                        <p:cTn id="9" dur="1" fill="hold">
                                          <p:stCondLst>
                                            <p:cond delay="0"/>
                                          </p:stCondLst>
                                        </p:cTn>
                                        <p:tgtEl>
                                          <p:spTgt spid="10255"/>
                                        </p:tgtEl>
                                        <p:attrNameLst>
                                          <p:attrName>style.visibility</p:attrName>
                                        </p:attrNameLst>
                                      </p:cBhvr>
                                      <p:to>
                                        <p:strVal val="visible"/>
                                      </p:to>
                                    </p:set>
                                  </p:childTnLst>
                                </p:cTn>
                              </p:par>
                            </p:childTnLst>
                          </p:cTn>
                        </p:par>
                        <p:par>
                          <p:cTn id="10" fill="hold">
                            <p:stCondLst>
                              <p:cond delay="27202"/>
                            </p:stCondLst>
                            <p:childTnLst>
                              <p:par>
                                <p:cTn id="11" presetID="1" presetClass="entr" presetSubtype="0" fill="hold" grpId="0" nodeType="afterEffect">
                                  <p:stCondLst>
                                    <p:cond delay="0"/>
                                  </p:stCondLst>
                                  <p:iterate type="lt">
                                    <p:tmAbs val="100"/>
                                  </p:iterate>
                                  <p:childTnLst>
                                    <p:set>
                                      <p:cBhvr>
                                        <p:cTn id="12" dur="1" fill="hold">
                                          <p:stCondLst>
                                            <p:cond delay="0"/>
                                          </p:stCondLst>
                                        </p:cTn>
                                        <p:tgtEl>
                                          <p:spTgt spid="102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3" grpId="0"/>
      <p:bldP spid="10255" grpId="0"/>
      <p:bldP spid="1025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518</TotalTime>
  <Words>957</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Spring Branch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Technology Services</dc:creator>
  <cp:lastModifiedBy>ENGLANDA</cp:lastModifiedBy>
  <cp:revision>74</cp:revision>
  <dcterms:created xsi:type="dcterms:W3CDTF">2004-12-11T16:32:59Z</dcterms:created>
  <dcterms:modified xsi:type="dcterms:W3CDTF">2012-11-16T15:46:48Z</dcterms:modified>
</cp:coreProperties>
</file>