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9" r:id="rId4"/>
    <p:sldId id="260" r:id="rId5"/>
    <p:sldId id="277" r:id="rId6"/>
    <p:sldId id="263" r:id="rId7"/>
    <p:sldId id="264" r:id="rId8"/>
    <p:sldId id="273" r:id="rId9"/>
    <p:sldId id="278" r:id="rId10"/>
    <p:sldId id="265" r:id="rId11"/>
    <p:sldId id="274" r:id="rId12"/>
    <p:sldId id="266" r:id="rId13"/>
    <p:sldId id="280" r:id="rId14"/>
    <p:sldId id="279" r:id="rId15"/>
    <p:sldId id="268" r:id="rId16"/>
    <p:sldId id="269" r:id="rId17"/>
    <p:sldId id="270" r:id="rId18"/>
    <p:sldId id="275" r:id="rId19"/>
    <p:sldId id="276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66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EAF51-71A6-4F7D-8EC6-E82E7B187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43528-A6E4-42A0-86FD-89291EC39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E43D-9733-4469-8F83-DB1999D01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823717-4CD7-4A53-80E5-9AE8F9F17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C649FF-6327-49CB-A49C-936777A7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A8539-B476-4336-A1E5-43AD79C19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C0D8-3073-4D59-9E90-BCDFB6EA8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78CB2-6D56-41CB-93BC-244CC7B8B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C509B-6249-4152-98EA-FA0F005E0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5B24-66F6-4E10-9120-F946FA20F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B7C3-C566-41F3-A5E7-795B32C5E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5F993-3EA3-4796-B5E1-AED54D1E9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A32B5-C8D9-4FC5-BF54-51C377F91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AC8678-291C-4778-86EA-F2C4F160126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Political Cartoons: More Than Meets The Eye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9933"/>
                </a:solidFill>
              </a:rPr>
              <a:t>How to Interpret the Basic Elements of Political Cartoons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28800"/>
            <a:ext cx="8229600" cy="2187575"/>
          </a:xfrm>
        </p:spPr>
        <p:txBody>
          <a:bodyPr/>
          <a:lstStyle/>
          <a:p>
            <a:r>
              <a:rPr lang="en-US" sz="2800" dirty="0"/>
              <a:t>Can help the reader understand the message, even if the symbols aren’t familiar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Are ‘labels’ to tell you describe what you are looking at in the cartoon.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124200" y="6477000"/>
            <a:ext cx="6934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http://www.intoon.com/cartoons.cfm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captions?</a:t>
            </a:r>
            <a:endParaRPr lang="en-US" dirty="0"/>
          </a:p>
        </p:txBody>
      </p:sp>
      <p:pic>
        <p:nvPicPr>
          <p:cNvPr id="8194" name="Picture 2" descr="138294 600 Shutdown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819348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Humor and Satire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Humor creates interest</a:t>
            </a:r>
          </a:p>
          <a:p>
            <a:pPr>
              <a:lnSpc>
                <a:spcPct val="90000"/>
              </a:lnSpc>
            </a:pPr>
            <a:r>
              <a:rPr lang="en-US" i="1" u="sng"/>
              <a:t>Caricature</a:t>
            </a:r>
            <a:r>
              <a:rPr lang="en-US"/>
              <a:t>: overemphasis of a person’s features</a:t>
            </a:r>
          </a:p>
          <a:p>
            <a:pPr>
              <a:lnSpc>
                <a:spcPct val="90000"/>
              </a:lnSpc>
            </a:pPr>
            <a:r>
              <a:rPr lang="en-US" i="1" u="sng"/>
              <a:t>Irony</a:t>
            </a:r>
            <a:r>
              <a:rPr lang="en-US"/>
              <a:t>: saying the opposite of what was really meant</a:t>
            </a:r>
          </a:p>
          <a:p>
            <a:pPr>
              <a:lnSpc>
                <a:spcPct val="90000"/>
              </a:lnSpc>
            </a:pPr>
            <a:r>
              <a:rPr lang="en-US" i="1" u="sng"/>
              <a:t>Satire:</a:t>
            </a:r>
            <a:r>
              <a:rPr lang="en-US"/>
              <a:t> the portrayal of a wrongdoing to that it becomes the object of ridicule</a:t>
            </a:r>
          </a:p>
          <a:p>
            <a:pPr>
              <a:lnSpc>
                <a:spcPct val="90000"/>
              </a:lnSpc>
            </a:pPr>
            <a:r>
              <a:rPr lang="en-US" i="1" u="sng"/>
              <a:t>Stereotype</a:t>
            </a:r>
            <a:r>
              <a:rPr lang="en-US"/>
              <a:t>: an oversimplified judgment of a group of people or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Humor and Satire</a:t>
            </a:r>
          </a:p>
        </p:txBody>
      </p:sp>
      <p:pic>
        <p:nvPicPr>
          <p:cNvPr id="35842" name="Picture 2" descr="132226 600 Graduate Update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109" y="1447800"/>
            <a:ext cx="7971691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Humor and Satire</a:t>
            </a:r>
          </a:p>
        </p:txBody>
      </p:sp>
      <p:pic>
        <p:nvPicPr>
          <p:cNvPr id="23571" name="Picture 19" descr="http://static.selfdeprecate.com/wp-content/uploads/2011/04/donald-trump-carto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91400" cy="5080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Images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Artists include historical or literary images to help express viewpoints on current issues</a:t>
            </a:r>
          </a:p>
          <a:p>
            <a:r>
              <a:rPr lang="en-US"/>
              <a:t>Recognizing the historical or literary images is necessary to understand the meaning of the cartoon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historic image do you see?</a:t>
            </a:r>
            <a:endParaRPr lang="en-US" dirty="0"/>
          </a:p>
        </p:txBody>
      </p:sp>
      <p:pic>
        <p:nvPicPr>
          <p:cNvPr id="4098" name="Picture 2" descr="138319 600 US GOVT SHUTDOWN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404524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Will We Use Cartoons?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public opinion of a particular time period</a:t>
            </a:r>
          </a:p>
          <a:p>
            <a:r>
              <a:rPr lang="en-US"/>
              <a:t>Examine opposing views </a:t>
            </a:r>
          </a:p>
          <a:p>
            <a:r>
              <a:rPr lang="en-US"/>
              <a:t>Compare historical and contemporary issues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terary Digest, 2/7/20. Originally from the Jersey City Journal (Satterfield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3933"/>
            <a:ext cx="5314950" cy="6561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apstudent.com/ushistory/docs1751/joind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709" y="304800"/>
            <a:ext cx="8583305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Political Cartoons?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 form that serves as a source of opinion on </a:t>
            </a:r>
            <a:r>
              <a:rPr lang="en-US" dirty="0" smtClean="0"/>
              <a:t>society</a:t>
            </a:r>
            <a:endParaRPr lang="en-US" dirty="0"/>
          </a:p>
          <a:p>
            <a:r>
              <a:rPr lang="en-US" dirty="0"/>
              <a:t>Express viewpoints on political, economic, or social issues</a:t>
            </a:r>
          </a:p>
          <a:p>
            <a:r>
              <a:rPr lang="en-US" dirty="0"/>
              <a:t>Make use of humor, symbolism, historical events, and stereotypes 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artoonAnalyz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47466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066800" y="6477000"/>
            <a:ext cx="6400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/>
              <a:t>Cartoon Analysis worksheet:   http://www.pbs.org/wnet/historyofus/teachers/pdfs/segment8-5.pdf?mii=1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000" dirty="0"/>
              <a:t>Artist’s Viewpoint: </a:t>
            </a:r>
            <a:br>
              <a:rPr lang="en-US" sz="4000" dirty="0"/>
            </a:br>
            <a:r>
              <a:rPr lang="en-US" sz="4000" dirty="0"/>
              <a:t>The purpose of any political cartoon is to express an </a:t>
            </a:r>
            <a:r>
              <a:rPr lang="en-US" sz="4000" dirty="0" smtClean="0"/>
              <a:t>opinion.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/>
              <a:t>What subject or issue is the artist commenting on?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How is the subject portrayed?</a:t>
            </a:r>
          </a:p>
          <a:p>
            <a:endParaRPr lang="en-US"/>
          </a:p>
          <a:p>
            <a:r>
              <a:rPr lang="en-US"/>
              <a:t>What feelings are suggested by the images?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the artist’s viewpoint of this cartoon?</a:t>
            </a:r>
          </a:p>
        </p:txBody>
      </p:sp>
      <p:pic>
        <p:nvPicPr>
          <p:cNvPr id="17410" name="Picture 2" descr="136898 600 Back to School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9917" y="1600200"/>
            <a:ext cx="6140083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What is the artist’s viewpoint of this cartoon?</a:t>
            </a:r>
          </a:p>
        </p:txBody>
      </p:sp>
      <p:pic>
        <p:nvPicPr>
          <p:cNvPr id="32770" name="Picture 2" descr="138324 600 Government Shutdown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97151"/>
            <a:ext cx="7315200" cy="5108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 of Symbols:</a:t>
            </a:r>
            <a:br>
              <a:rPr lang="en-US" sz="4000"/>
            </a:br>
            <a:r>
              <a:rPr lang="en-US" sz="4000"/>
              <a:t>Images that stand for something else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Symbols can stand for objects, places, groups of people, beliefs, character traits, or ideas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Common symbols for our country: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*Uncle Sam=United States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*Set of Scales=Justice or court system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*Dollar bill=Money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dirty="0"/>
              <a:t>Animals used as symbols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/>
              <a:t>		*Donkey= the Democratic Party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/>
              <a:t>		*Elephant= the Republican Party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/>
              <a:t>		*Dove= Peace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/>
              <a:t>		*Fox= Sly or untrustworthy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4000"/>
              <a:t>What Do These Symbols Mean?</a:t>
            </a:r>
          </a:p>
        </p:txBody>
      </p:sp>
      <p:pic>
        <p:nvPicPr>
          <p:cNvPr id="16392" name="Picture 8" descr="MCj0398587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88" y="1922463"/>
            <a:ext cx="1951037" cy="1541462"/>
          </a:xfrm>
          <a:noFill/>
          <a:ln/>
        </p:spPr>
      </p:pic>
      <p:pic>
        <p:nvPicPr>
          <p:cNvPr id="16394" name="Picture 10" descr="MCj0332028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54700" y="1797050"/>
            <a:ext cx="1625600" cy="1792288"/>
          </a:xfrm>
          <a:noFill/>
          <a:ln/>
        </p:spPr>
      </p:pic>
      <p:pic>
        <p:nvPicPr>
          <p:cNvPr id="16395" name="Picture 11" descr="MCj0370988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68450" y="4230688"/>
            <a:ext cx="1814513" cy="1601787"/>
          </a:xfrm>
          <a:noFill/>
          <a:ln/>
        </p:spPr>
      </p:pic>
      <p:pic>
        <p:nvPicPr>
          <p:cNvPr id="16398" name="Picture 14" descr="MCj0391444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54688" y="4506913"/>
            <a:ext cx="1824037" cy="10493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symbols do you see?</a:t>
            </a:r>
            <a:endParaRPr lang="en-US" dirty="0"/>
          </a:p>
        </p:txBody>
      </p:sp>
      <p:pic>
        <p:nvPicPr>
          <p:cNvPr id="9" name="Picture 7" descr="aren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80331"/>
            <a:ext cx="7010400" cy="496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symbols do you see?</a:t>
            </a:r>
            <a:endParaRPr lang="en-US" dirty="0"/>
          </a:p>
        </p:txBody>
      </p:sp>
      <p:pic>
        <p:nvPicPr>
          <p:cNvPr id="33794" name="Picture 2" descr="138307 600 Shutdown cart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773718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311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Political Cartoons: More Than Meets The Eye</vt:lpstr>
      <vt:lpstr>What Are Political Cartoons?</vt:lpstr>
      <vt:lpstr>Artist’s Viewpoint:  The purpose of any political cartoon is to express an opinion. </vt:lpstr>
      <vt:lpstr>What is the artist’s viewpoint of this cartoon?</vt:lpstr>
      <vt:lpstr>What is the artist’s viewpoint of this cartoon?</vt:lpstr>
      <vt:lpstr>Use of Symbols: Images that stand for something else</vt:lpstr>
      <vt:lpstr>What Do These Symbols Mean?</vt:lpstr>
      <vt:lpstr>What symbols do you see?</vt:lpstr>
      <vt:lpstr>What symbols do you see?</vt:lpstr>
      <vt:lpstr>Captions</vt:lpstr>
      <vt:lpstr>What are the captions?</vt:lpstr>
      <vt:lpstr>Humor and Satire</vt:lpstr>
      <vt:lpstr>Humor and Satire</vt:lpstr>
      <vt:lpstr>Humor and Satire</vt:lpstr>
      <vt:lpstr>Historical Images</vt:lpstr>
      <vt:lpstr>What historic image do you see?</vt:lpstr>
      <vt:lpstr>How Will We Use Cartoons?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wood1c</cp:lastModifiedBy>
  <cp:revision>16</cp:revision>
  <cp:lastPrinted>1601-01-01T00:00:00Z</cp:lastPrinted>
  <dcterms:created xsi:type="dcterms:W3CDTF">1601-01-01T00:00:00Z</dcterms:created>
  <dcterms:modified xsi:type="dcterms:W3CDTF">2013-10-03T20:58:24Z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